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87" r:id="rId3"/>
    <p:sldId id="271" r:id="rId4"/>
    <p:sldId id="293" r:id="rId5"/>
    <p:sldId id="292" r:id="rId6"/>
    <p:sldId id="269" r:id="rId7"/>
    <p:sldId id="267" r:id="rId8"/>
    <p:sldId id="278" r:id="rId9"/>
    <p:sldId id="279" r:id="rId10"/>
    <p:sldId id="280" r:id="rId11"/>
    <p:sldId id="284" r:id="rId12"/>
    <p:sldId id="285" r:id="rId13"/>
    <p:sldId id="272" r:id="rId14"/>
    <p:sldId id="275" r:id="rId15"/>
    <p:sldId id="276" r:id="rId16"/>
    <p:sldId id="282" r:id="rId17"/>
    <p:sldId id="288" r:id="rId18"/>
    <p:sldId id="289" r:id="rId19"/>
    <p:sldId id="290" r:id="rId20"/>
    <p:sldId id="294" r:id="rId21"/>
    <p:sldId id="27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9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18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59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5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8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3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E3C4-C957-4DBE-BEB8-345C516EABD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B51011C-51B9-41FF-B79F-205F46A4D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7;&#1086;&#1083;&#1085;&#1080;&#1090;&#1077;&#1083;&#1100;&#1085;&#1086;&#1077;%20&#1086;&#1073;&#1088;&#1072;&#1079;&#1086;&#1074;&#1072;&#1085;&#1080;&#1077;%20&#1076;&#1077;&#1090;&#1077;&#1081;%20%20&#1086;&#1090;%20&#1089;&#1072;&#1084;&#1086;&#1076;&#1077;&#1103;&#1090;&#1077;&#1083;&#1100;&#1085;&#1086;&#1089;&#1090;&#1080;%20&#8211;%20&#1082;%20&#1089;&#1080;&#1089;&#1090;&#1077;&#1084;&#1077;%20&#1101;&#1074;&#1086;&#1083;&#1102;&#1094;&#1080;&#1080;%20&#1095;&#1077;&#1083;&#1086;&#1074;&#1077;&#1082;&#1072;%20&#1080;%20&#1086;&#1073;&#1097;&#1077;&#1089;&#1090;&#1074;&#1072;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6;%2005.08%20-&#1053;&#1091;&#1078;&#1085;&#1086;%20&#1083;&#1080;%20&#1088;&#1077;&#1073;&#1077;&#1085;&#1082;&#1091;%20&#1076;&#1086;&#1087;&#1086;&#1083;&#1085;&#1080;&#1090;&#1077;&#1083;&#1100;&#1085;&#1086;&#1077;%20&#1086;&#1073;&#1088;&#1072;&#1079;&#1086;&#1074;&#1072;&#1085;&#1080;&#1077;&#1567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774" y="1507889"/>
            <a:ext cx="7766936" cy="2809723"/>
          </a:xfrm>
        </p:spPr>
        <p:txBody>
          <a:bodyPr>
            <a:noAutofit/>
          </a:bodyPr>
          <a:lstStyle/>
          <a:p>
            <a:pPr algn="l"/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Интеграция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основного и дополнительного технологического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349" y="4068589"/>
            <a:ext cx="8177301" cy="1096899"/>
          </a:xfrm>
        </p:spPr>
        <p:txBody>
          <a:bodyPr>
            <a:noAutofit/>
          </a:bodyPr>
          <a:lstStyle/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b="1" dirty="0">
                <a:solidFill>
                  <a:srgbClr val="212745"/>
                </a:solidFill>
                <a:latin typeface="Times New Roman"/>
              </a:rPr>
              <a:t>Костейчук Олег Викторович,</a:t>
            </a:r>
          </a:p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i="1" dirty="0" err="1">
                <a:solidFill>
                  <a:srgbClr val="212745"/>
                </a:solidFill>
                <a:latin typeface="Times New Roman"/>
              </a:rPr>
              <a:t>к.п.н</a:t>
            </a: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., доцент кафедры технологического образования, </a:t>
            </a:r>
            <a:r>
              <a:rPr lang="ru-RU" altLang="ru-RU" sz="1600" i="1" dirty="0" err="1">
                <a:solidFill>
                  <a:srgbClr val="212745"/>
                </a:solidFill>
                <a:latin typeface="Times New Roman"/>
              </a:rPr>
              <a:t>ИИТиТО</a:t>
            </a: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, </a:t>
            </a:r>
          </a:p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ФГБОУВО «Российский государственный педагогический университет им. А.И.  Герцена», </a:t>
            </a:r>
          </a:p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заведующий научным сектором методического отдела ГБНОУ Дворца учащейся молодежи Санкт-Петербурга, </a:t>
            </a:r>
          </a:p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главный редактор «</a:t>
            </a:r>
            <a:r>
              <a:rPr lang="ru-RU" altLang="ru-RU" sz="1600" i="1" dirty="0" err="1">
                <a:solidFill>
                  <a:srgbClr val="212745"/>
                </a:solidFill>
                <a:latin typeface="Times New Roman"/>
              </a:rPr>
              <a:t>ДУМский</a:t>
            </a: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 вестник: теория и практика дополнительного образования» </a:t>
            </a:r>
          </a:p>
          <a:p>
            <a:pPr lvl="0" defTabSz="9144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i="1" dirty="0">
                <a:solidFill>
                  <a:srgbClr val="212745"/>
                </a:solidFill>
                <a:latin typeface="Times New Roman"/>
              </a:rPr>
              <a:t>Февраль 2020 года</a:t>
            </a: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0133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Развитие не столько вербального сколько практического интеллекта обучающихся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2800" b="1" u="sng" dirty="0">
                <a:solidFill>
                  <a:srgbClr val="7030A0"/>
                </a:solidFill>
              </a:rPr>
              <a:t>ОЖИДАЕМЫЙ РЕЗУЛЬТАТ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Способность обучающегося создавать, творить, решать практические проблемы и задачи, проектировать, конструировать, исследовать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7030A0"/>
                </a:solidFill>
              </a:rPr>
              <a:t>в сфере современных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34910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Содержательный компонент интеграции основного и дополнительного технологического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339850" algn="l"/>
              </a:tabLst>
            </a:pPr>
            <a:r>
              <a:rPr lang="ru-RU" sz="2800" dirty="0"/>
              <a:t>Содержательные линии (модули) основного технологического образования могут быть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продолжены и развиты </a:t>
            </a:r>
            <a:r>
              <a:rPr lang="ru-RU" sz="2800" dirty="0"/>
              <a:t>во </a:t>
            </a:r>
            <a:r>
              <a:rPr lang="ru-RU" sz="2800" dirty="0" err="1"/>
              <a:t>внеучебной</a:t>
            </a:r>
            <a:r>
              <a:rPr lang="ru-RU" sz="2800" dirty="0"/>
              <a:t>, внеклассной, воспитательной работе и в системе ДО</a:t>
            </a:r>
          </a:p>
          <a:p>
            <a:pPr>
              <a:tabLst>
                <a:tab pos="1339850" algn="l"/>
              </a:tabLst>
            </a:pPr>
            <a:r>
              <a:rPr lang="ru-RU" sz="2800" dirty="0"/>
              <a:t>Дополнительные общеобразовательные  общеразвивающие программы реализуются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</a:rPr>
              <a:t>за рамками </a:t>
            </a:r>
            <a:r>
              <a:rPr lang="ru-RU" sz="2800" dirty="0"/>
              <a:t>ФГОС и основных общеобразовательных 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Организационно-управленческий компонент интеграции основного и дополнительного технологического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458339" cy="428375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Координация и интеграция планирования </a:t>
            </a:r>
            <a:r>
              <a:rPr lang="ru-RU" sz="2800" dirty="0" err="1"/>
              <a:t>внеучебной</a:t>
            </a:r>
            <a:r>
              <a:rPr lang="ru-RU" sz="2800" dirty="0"/>
              <a:t>, внеклассной, воспитательной работы по ТО в ОУ и УДО</a:t>
            </a:r>
          </a:p>
          <a:p>
            <a:r>
              <a:rPr lang="ru-RU" sz="2800" dirty="0"/>
              <a:t>Организация взаимодействия ОУ с социальными и индустриальными партнерами</a:t>
            </a:r>
          </a:p>
          <a:p>
            <a:r>
              <a:rPr lang="ru-RU" sz="2800" dirty="0"/>
              <a:t>Повышение квалификации учителей технологии ОУ и педагогов ДО</a:t>
            </a:r>
          </a:p>
          <a:p>
            <a:r>
              <a:rPr lang="ru-RU" sz="2800" dirty="0"/>
              <a:t>Методическое сопровождение интеграции ТО в ОУ и УДО</a:t>
            </a:r>
          </a:p>
          <a:p>
            <a:r>
              <a:rPr lang="ru-RU" sz="2800" dirty="0"/>
              <a:t>Использование на практике интеграционных педагогических технологий</a:t>
            </a:r>
          </a:p>
          <a:p>
            <a:r>
              <a:rPr lang="ru-RU" sz="2800" dirty="0"/>
              <a:t>Разработка методик диагностики и мониторинга результативности интеграции ОТО и ДТО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695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1035/00003744-8f1207a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" y="399011"/>
            <a:ext cx="10417786" cy="6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5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47815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Технологии интеграции основного и дополнительного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использование различных видов игровой деятельности –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геймификация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/>
              <a:t>(познавательные, интеллектуальные, дидактические, ролевые, деловые, дебаты, </a:t>
            </a:r>
            <a:r>
              <a:rPr lang="ru-RU" sz="3200" i="1" dirty="0" err="1"/>
              <a:t>квесты</a:t>
            </a:r>
            <a:r>
              <a:rPr lang="ru-RU" sz="3200" i="1" dirty="0"/>
              <a:t>, конкурсы, соревнования, тренинги, олимпиады и др.)</a:t>
            </a:r>
          </a:p>
        </p:txBody>
      </p:sp>
    </p:spTree>
    <p:extLst>
      <p:ext uri="{BB962C8B-B14F-4D97-AF65-F5344CB8AC3E}">
        <p14:creationId xmlns:p14="http://schemas.microsoft.com/office/powerpoint/2010/main" val="332636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включение детей в проектную и учебно-исследовательскую деятельность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 Проектная деятельность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Тематические предметные недели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Школьное научное общество</a:t>
            </a:r>
          </a:p>
          <a:p>
            <a:r>
              <a:rPr lang="ru-RU" sz="2800" i="1" dirty="0">
                <a:solidFill>
                  <a:schemeClr val="tx1"/>
                </a:solidFill>
              </a:rPr>
              <a:t>Научные конференции, симпозиумы, форумы, выставки, ТРИЗ, изобретательство</a:t>
            </a:r>
          </a:p>
          <a:p>
            <a:r>
              <a:rPr lang="ru-RU" sz="2800" i="1" dirty="0" err="1">
                <a:solidFill>
                  <a:schemeClr val="tx1"/>
                </a:solidFill>
              </a:rPr>
              <a:t>Фаблабы</a:t>
            </a:r>
            <a:r>
              <a:rPr lang="ru-RU" sz="2800" i="1" dirty="0">
                <a:solidFill>
                  <a:schemeClr val="tx1"/>
                </a:solidFill>
              </a:rPr>
              <a:t>, технопарки «</a:t>
            </a:r>
            <a:r>
              <a:rPr lang="ru-RU" sz="2800" i="1" dirty="0" err="1">
                <a:solidFill>
                  <a:schemeClr val="tx1"/>
                </a:solidFill>
              </a:rPr>
              <a:t>Кванториум</a:t>
            </a:r>
            <a:r>
              <a:rPr lang="ru-RU" sz="2800" i="1" dirty="0">
                <a:solidFill>
                  <a:schemeClr val="tx1"/>
                </a:solidFill>
              </a:rPr>
              <a:t>», Центры молодежного инновационного творчества (ЦМИТ), </a:t>
            </a:r>
            <a:r>
              <a:rPr lang="en-US" sz="2800" i="1" dirty="0" err="1">
                <a:solidFill>
                  <a:schemeClr val="tx1"/>
                </a:solidFill>
              </a:rPr>
              <a:t>WorldSkills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(</a:t>
            </a:r>
            <a:r>
              <a:rPr lang="en-US" sz="2800" i="1" dirty="0" err="1">
                <a:solidFill>
                  <a:schemeClr val="tx1"/>
                </a:solidFill>
              </a:rPr>
              <a:t>JuniorSkills</a:t>
            </a:r>
            <a:r>
              <a:rPr lang="en-US" sz="2800" i="1" dirty="0">
                <a:solidFill>
                  <a:schemeClr val="tx1"/>
                </a:solidFill>
              </a:rPr>
              <a:t>) </a:t>
            </a:r>
            <a:r>
              <a:rPr lang="ru-RU" sz="2800" i="1" dirty="0">
                <a:solidFill>
                  <a:schemeClr val="tx1"/>
                </a:solidFill>
              </a:rPr>
              <a:t>и др. 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47651"/>
            <a:ext cx="8596668" cy="50937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включение детей в социально-культурную деятельность</a:t>
            </a: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9714" y="2268451"/>
            <a:ext cx="8294288" cy="38577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i="1" dirty="0" err="1"/>
              <a:t>Волонтерство</a:t>
            </a:r>
            <a:endParaRPr lang="ru-RU" altLang="ru-RU" sz="2800" i="1" dirty="0"/>
          </a:p>
          <a:p>
            <a:pPr>
              <a:spcBef>
                <a:spcPct val="0"/>
              </a:spcBef>
            </a:pPr>
            <a:r>
              <a:rPr lang="ru-RU" altLang="ru-RU" sz="2800" i="1" dirty="0"/>
              <a:t>Самоуправление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Природоохранная деятельность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Социальная реклама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Декоративно-прикладное и техническое творчество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Пропагандистская деятельность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Общественно-полезный труд</a:t>
            </a:r>
          </a:p>
          <a:p>
            <a:pPr>
              <a:spcBef>
                <a:spcPct val="0"/>
              </a:spcBef>
            </a:pPr>
            <a:r>
              <a:rPr lang="ru-RU" altLang="ru-RU" sz="2800" i="1" dirty="0"/>
              <a:t>Производительный труд и др.</a:t>
            </a:r>
          </a:p>
          <a:p>
            <a:pPr>
              <a:spcBef>
                <a:spcPct val="0"/>
              </a:spcBef>
            </a:pPr>
            <a:endParaRPr lang="ru-RU" altLang="ru-RU" sz="2800" b="1" i="1" dirty="0"/>
          </a:p>
          <a:p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148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Социально-педагогические эффекты интеграции основного и дополнительного технологического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130695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обучающихся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расширение пространства развития творческой, деловой и познавательной активности;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возможность реализовать индивидуальную образовательную траекторию обучения;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возможность демонстрации способностей и личностных достижений;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ускорение социальной адаптации и  профессионального самоопределения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2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Для общеобразовательных учреждений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8057"/>
            <a:ext cx="9217780" cy="4713305"/>
          </a:xfrm>
        </p:spPr>
        <p:txBody>
          <a:bodyPr>
            <a:normAutofit/>
          </a:bodyPr>
          <a:lstStyle/>
          <a:p>
            <a:r>
              <a:rPr lang="ru-RU" sz="2400" dirty="0"/>
              <a:t>обеспечение соответствия образовательного процесса современным требованиям; </a:t>
            </a:r>
          </a:p>
          <a:p>
            <a:r>
              <a:rPr lang="ru-RU" sz="2400" dirty="0"/>
              <a:t>объединение усилий разных специалистов в решении социально значимых и педагогических проблем;</a:t>
            </a:r>
          </a:p>
          <a:p>
            <a:r>
              <a:rPr lang="ru-RU" sz="2400" dirty="0"/>
              <a:t>повышение квалификации учителей;</a:t>
            </a:r>
          </a:p>
          <a:p>
            <a:r>
              <a:rPr lang="ru-RU" sz="2400" dirty="0"/>
              <a:t>компенсация недостатков имеющейся учебно-материальной базы;</a:t>
            </a:r>
          </a:p>
          <a:p>
            <a:r>
              <a:rPr lang="ru-RU" sz="2400" dirty="0"/>
              <a:t>повышение качества образования;</a:t>
            </a:r>
          </a:p>
          <a:p>
            <a:r>
              <a:rPr lang="ru-RU" sz="2400" dirty="0"/>
              <a:t>новые перспективы развития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353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социальных и индустриальных партнеров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186543"/>
            <a:ext cx="9762067" cy="4854820"/>
          </a:xfrm>
        </p:spPr>
        <p:txBody>
          <a:bodyPr>
            <a:noAutofit/>
          </a:bodyPr>
          <a:lstStyle/>
          <a:p>
            <a:r>
              <a:rPr lang="ru-RU" sz="2400" dirty="0"/>
              <a:t>повышение имиджа организации-партнера в социуме;</a:t>
            </a:r>
          </a:p>
          <a:p>
            <a:r>
              <a:rPr lang="ru-RU" sz="2400" dirty="0"/>
              <a:t>привлечение обучающихся и создание условий для осуществления образовательной деятельности;</a:t>
            </a:r>
          </a:p>
          <a:p>
            <a:r>
              <a:rPr lang="ru-RU" sz="2400" dirty="0"/>
              <a:t>популяризация среди детей и молодежи науки и современных технологий, инновационной, исследовательской и проектной деятельности, инженерного творчества;</a:t>
            </a:r>
          </a:p>
          <a:p>
            <a:r>
              <a:rPr lang="ru-RU" sz="2400" dirty="0"/>
              <a:t>профориентация детей и молодежи на инженерные профессии;</a:t>
            </a:r>
          </a:p>
          <a:p>
            <a:r>
              <a:rPr lang="ru-RU" sz="2400" dirty="0"/>
              <a:t>получение государственных субсидий на развитие и ведение образовательной деятельности;</a:t>
            </a:r>
          </a:p>
          <a:p>
            <a:r>
              <a:rPr lang="ru-RU" sz="2400" dirty="0"/>
              <a:t>возможность перехода организации-партнера на самоокупаемость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960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31825" algn="l"/>
              </a:tabLst>
            </a:pPr>
            <a:r>
              <a:rPr lang="ru-RU" b="1" dirty="0"/>
              <a:t>Интеграция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5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Интеграция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от лат.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</a:rPr>
              <a:t>integration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800" dirty="0">
                <a:solidFill>
                  <a:schemeClr val="tx1"/>
                </a:solidFill>
              </a:rPr>
              <a:t>– восстановление, восполнение, объединение в целое каких-либо частей 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Интеграция в образовании </a:t>
            </a:r>
            <a:r>
              <a:rPr lang="ru-RU" sz="2800" dirty="0"/>
              <a:t>– механизм, который направлен на ускорение интенсификации, систематизации учебно-познавательной деятельности обучающихся и овладения их культурой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Интеграция в образовании </a:t>
            </a:r>
            <a:r>
              <a:rPr lang="ru-RU" sz="2800" dirty="0"/>
              <a:t>позволяет разрешить </a:t>
            </a:r>
            <a:r>
              <a:rPr lang="ru-RU" sz="2800" b="1" u="sng" dirty="0"/>
              <a:t>противоречие</a:t>
            </a:r>
            <a:r>
              <a:rPr lang="ru-RU" sz="2800" dirty="0"/>
              <a:t> между необходимостью, с одной стороны, осваивать обучающимися </a:t>
            </a:r>
            <a:r>
              <a:rPr lang="ru-RU" sz="2800" b="1" i="1" dirty="0"/>
              <a:t>образовательный стандарт</a:t>
            </a:r>
            <a:r>
              <a:rPr lang="ru-RU" sz="2800" dirty="0"/>
              <a:t>, а с другой — создавать условия для </a:t>
            </a:r>
            <a:r>
              <a:rPr lang="ru-RU" sz="2800" b="1" i="1" dirty="0"/>
              <a:t>свободного развития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07315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Видеофрагмент о съезде работников СДО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53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15752" cy="1320800"/>
          </a:xfrm>
        </p:spPr>
        <p:txBody>
          <a:bodyPr>
            <a:noAutofit/>
          </a:bodyPr>
          <a:lstStyle/>
          <a:p>
            <a:pPr>
              <a:tabLst>
                <a:tab pos="631825" algn="l"/>
                <a:tab pos="811213" algn="l"/>
                <a:tab pos="1978025" algn="l"/>
              </a:tabLs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Интеграция основного и дополнительного технологического образования позволяет: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91343"/>
            <a:ext cx="10145837" cy="4550019"/>
          </a:xfrm>
        </p:spPr>
        <p:txBody>
          <a:bodyPr>
            <a:noAutofit/>
          </a:bodyPr>
          <a:lstStyle/>
          <a:p>
            <a:r>
              <a:rPr lang="ru-RU" sz="2600" dirty="0"/>
              <a:t>Обогатить содержание, формы и технологии обучения; </a:t>
            </a:r>
          </a:p>
          <a:p>
            <a:r>
              <a:rPr lang="ru-RU" sz="2600" dirty="0"/>
              <a:t>Сблизить и интенсифицировать процессы обучения, воспитания и развития обучающихся;</a:t>
            </a:r>
          </a:p>
          <a:p>
            <a:r>
              <a:rPr lang="ru-RU" sz="2600" dirty="0"/>
              <a:t>Создать условия для выбора и реализации обучающимися индивидуального образовательного маршрута;</a:t>
            </a:r>
          </a:p>
          <a:p>
            <a:r>
              <a:rPr lang="ru-RU" sz="2600" dirty="0"/>
              <a:t>Создать условия для достижения обучающимися успеха в различных видах деятельности;</a:t>
            </a:r>
          </a:p>
          <a:p>
            <a:r>
              <a:rPr lang="ru-RU" sz="2600" dirty="0"/>
              <a:t>Решить проблемы социальной адаптации, нравственного, гражданского и профессионального самоопределения обучающихся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787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850" y="1446414"/>
            <a:ext cx="5889635" cy="48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97939" cy="10374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Особенности реализации нового ФГОС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32015" y="1346662"/>
            <a:ext cx="9559635" cy="4838008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52282" y="2262235"/>
            <a:ext cx="4906849" cy="29914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97629" y="2216480"/>
            <a:ext cx="4610637" cy="30371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4276" y="5469775"/>
            <a:ext cx="3823855" cy="498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Основное образование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60049" y="5469775"/>
            <a:ext cx="3950700" cy="4987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Дополнительное образование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3523449" y="2240470"/>
            <a:ext cx="2626822" cy="9963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ИНТЕГРАЦИЯ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45920" y="3308471"/>
            <a:ext cx="2128058" cy="1130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Предметные результаты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39738" y="3108960"/>
            <a:ext cx="1795549" cy="15295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Личные и </a:t>
            </a:r>
            <a:r>
              <a:rPr lang="ru-RU" b="1" dirty="0" err="1">
                <a:solidFill>
                  <a:schemeClr val="tx1"/>
                </a:solidFill>
              </a:rPr>
              <a:t>метапредметные</a:t>
            </a:r>
            <a:r>
              <a:rPr lang="ru-RU" b="1" dirty="0">
                <a:solidFill>
                  <a:schemeClr val="tx1"/>
                </a:solidFill>
              </a:rPr>
              <a:t> результаты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7425" y="3337566"/>
            <a:ext cx="1729048" cy="8490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Развитие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422474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Интервью</a:t>
            </a:r>
            <a:br>
              <a:rPr lang="ru-RU" dirty="0"/>
            </a:br>
            <a:r>
              <a:rPr lang="ru-RU" dirty="0"/>
              <a:t>Светлана Моторина</a:t>
            </a:r>
            <a:br>
              <a:rPr lang="ru-RU" dirty="0"/>
            </a:br>
            <a:r>
              <a:rPr lang="ru-RU" dirty="0"/>
              <a:t>директор «</a:t>
            </a:r>
            <a:r>
              <a:rPr lang="ru-RU" dirty="0" err="1"/>
              <a:t>ИнноПарка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Видеофрагмент «Нужно ли ребенку ДО?» </a:t>
            </a:r>
            <a:r>
              <a:rPr lang="ru-RU" u="sng" dirty="0">
                <a:hlinkClick r:id="rId2" action="ppaction://hlinkfile"/>
              </a:rPr>
              <a:t>до 05.</a:t>
            </a:r>
            <a:r>
              <a:rPr lang="ru-RU" dirty="0">
                <a:hlinkClick r:id="rId2" action="ppaction://hlinkfile"/>
              </a:rPr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0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Интеграция основного и дополнительного технологического образования школьников предполагает: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согласование целей и задач обучения и воспитания;</a:t>
            </a:r>
          </a:p>
          <a:p>
            <a:r>
              <a:rPr lang="ru-RU" sz="2400" dirty="0"/>
              <a:t>определение предмета и содержания совместной деятельности;</a:t>
            </a:r>
          </a:p>
          <a:p>
            <a:r>
              <a:rPr lang="ru-RU" sz="2400" dirty="0"/>
              <a:t>нормативно-правовое обеспечение;</a:t>
            </a:r>
          </a:p>
          <a:p>
            <a:r>
              <a:rPr lang="ru-RU" sz="2400" dirty="0"/>
              <a:t>организационно-управленческое и кадровое обеспечение;</a:t>
            </a:r>
          </a:p>
          <a:p>
            <a:r>
              <a:rPr lang="ru-RU" sz="2400" dirty="0"/>
              <a:t>методическое сопровождение;</a:t>
            </a:r>
          </a:p>
          <a:p>
            <a:r>
              <a:rPr lang="ru-RU" sz="2400" dirty="0"/>
              <a:t>материально-техническое и финансовое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0947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7073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Интеграция основного и дополнительного технологического образования нацелена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85257"/>
            <a:ext cx="8956523" cy="4256105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более полной реализации целей основного образования</a:t>
            </a:r>
          </a:p>
          <a:p>
            <a:r>
              <a:rPr lang="ru-RU" sz="2800" dirty="0"/>
              <a:t>обогащение содержания основного образования</a:t>
            </a:r>
          </a:p>
          <a:p>
            <a:r>
              <a:rPr lang="ru-RU" sz="2800" dirty="0"/>
              <a:t>обогащение результатов основного образования</a:t>
            </a:r>
          </a:p>
          <a:p>
            <a:r>
              <a:rPr lang="ru-RU" sz="2800" dirty="0"/>
              <a:t>повышение роли ДО в основном образовании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</a:rPr>
              <a:t>на расширение образовательного пространства и создание условий для реализации разнообразных потенциалов и возможностей детей в технологической деятельности и творчестве</a:t>
            </a:r>
          </a:p>
        </p:txBody>
      </p:sp>
    </p:spTree>
    <p:extLst>
      <p:ext uri="{BB962C8B-B14F-4D97-AF65-F5344CB8AC3E}">
        <p14:creationId xmlns:p14="http://schemas.microsoft.com/office/powerpoint/2010/main" val="236333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98715"/>
            <a:ext cx="9644743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Целевой компонент интеграции: обогащение основного технологического образования  ценностными идеями дополнительного образования</a:t>
            </a:r>
            <a:b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047741"/>
            <a:ext cx="9347815" cy="39936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9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900" b="1" dirty="0">
                <a:solidFill>
                  <a:schemeClr val="accent6">
                    <a:lumMod val="75000"/>
                  </a:schemeClr>
                </a:solidFill>
              </a:rPr>
              <a:t>Порождение мотивации к образованию и самообразованию, познанию и творчеству</a:t>
            </a:r>
          </a:p>
          <a:p>
            <a:endParaRPr lang="ru-RU" sz="3200" dirty="0"/>
          </a:p>
          <a:p>
            <a:r>
              <a:rPr lang="ru-RU" sz="3200" b="1" u="sng" dirty="0">
                <a:solidFill>
                  <a:srgbClr val="7030A0"/>
                </a:solidFill>
              </a:rPr>
              <a:t>ОЖИДАЕМЫЙ РЕЗУЛЬТАТ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Осознание и личностное приятие обучающимися идеи: </a:t>
            </a:r>
            <a:r>
              <a:rPr lang="ru-RU" sz="4300" b="1" i="1" dirty="0">
                <a:solidFill>
                  <a:srgbClr val="7030A0"/>
                </a:solidFill>
              </a:rPr>
              <a:t>знание ради творчества </a:t>
            </a:r>
            <a:r>
              <a:rPr lang="ru-RU" sz="3200" b="1" i="1" dirty="0">
                <a:solidFill>
                  <a:srgbClr val="7030A0"/>
                </a:solidFill>
              </a:rPr>
              <a:t>– </a:t>
            </a:r>
            <a:r>
              <a:rPr lang="ru-RU" sz="4300" b="1" i="1" dirty="0">
                <a:solidFill>
                  <a:srgbClr val="7030A0"/>
                </a:solidFill>
              </a:rPr>
              <a:t>основа свободного развития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04002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09601"/>
            <a:ext cx="9464193" cy="5431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Конструирование и развитие детской субкультуры, детских культурных сообществ, построение сплоченных команд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2800" b="1" u="sng" dirty="0">
                <a:solidFill>
                  <a:srgbClr val="7030A0"/>
                </a:solidFill>
              </a:rPr>
              <a:t>ОЖИДАЕМЫЙ РЕЗУЛЬТАТ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Позитивная социализация обучающихся,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развитие коммуникативной компетентности, организаторских и лидерских качеств в технологической и творческой деятельности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(</a:t>
            </a:r>
            <a:r>
              <a:rPr lang="en-US" sz="2800" b="1" i="1" dirty="0">
                <a:solidFill>
                  <a:srgbClr val="7030A0"/>
                </a:solidFill>
              </a:rPr>
              <a:t>soft skills)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Строительство «собственного Я», поиск призвания личности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2800" b="1" u="sng" dirty="0">
                <a:solidFill>
                  <a:srgbClr val="7030A0"/>
                </a:solidFill>
              </a:rPr>
              <a:t>ОЖИДАЕМЫЙ РЕЗУЛЬТАТ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Личностное, нравственное, гражданское, профессиональное самоопределение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2913107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1043</TotalTime>
  <Words>820</Words>
  <Application>Microsoft Office PowerPoint</Application>
  <PresentationFormat>Широкоэкранный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   Интеграция  основного и дополнительного технологического образования</vt:lpstr>
      <vt:lpstr>Интеграция в образовании</vt:lpstr>
      <vt:lpstr>Особенности реализации нового ФГОС</vt:lpstr>
      <vt:lpstr>Интервью Светлана Моторина директор «ИнноПарка» </vt:lpstr>
      <vt:lpstr>Интеграция основного и дополнительного технологического образования школьников предполагает: </vt:lpstr>
      <vt:lpstr>Интеграция основного и дополнительного технологического образования нацелена на:</vt:lpstr>
      <vt:lpstr>Целевой компонент интеграции: обогащение основного технологического образования  ценностными идеями дополнительного образования   </vt:lpstr>
      <vt:lpstr>Презентация PowerPoint</vt:lpstr>
      <vt:lpstr>Презентация PowerPoint</vt:lpstr>
      <vt:lpstr>Презентация PowerPoint</vt:lpstr>
      <vt:lpstr>Содержательный компонент интеграции основного и дополнительного технологического образования</vt:lpstr>
      <vt:lpstr>Организационно-управленческий компонент интеграции основного и дополнительного технологического образования</vt:lpstr>
      <vt:lpstr>Презентация PowerPoint</vt:lpstr>
      <vt:lpstr>Технологии интеграции основного и дополнительного образования </vt:lpstr>
      <vt:lpstr>Презентация PowerPoint</vt:lpstr>
      <vt:lpstr>Презентация PowerPoint</vt:lpstr>
      <vt:lpstr>Социально-педагогические эффекты интеграции основного и дополнительного технологического образования</vt:lpstr>
      <vt:lpstr>Для общеобразовательных учреждений</vt:lpstr>
      <vt:lpstr>Для социальных и индустриальных партнеров</vt:lpstr>
      <vt:lpstr>Презентация PowerPoint</vt:lpstr>
      <vt:lpstr>Вывод: Интеграция основного и дополнительного технологического образования позволяет: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общего и дополнительного образования детей:  ценностные смыслы и ожидаемые результаты</dc:title>
  <dc:creator>user</dc:creator>
  <cp:lastModifiedBy>Ольга Костейчук</cp:lastModifiedBy>
  <cp:revision>117</cp:revision>
  <dcterms:created xsi:type="dcterms:W3CDTF">2017-11-26T09:43:51Z</dcterms:created>
  <dcterms:modified xsi:type="dcterms:W3CDTF">2020-02-17T20:54:40Z</dcterms:modified>
</cp:coreProperties>
</file>