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95" r:id="rId31"/>
    <p:sldId id="296" r:id="rId32"/>
    <p:sldId id="297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2" r:id="rId46"/>
    <p:sldId id="315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32" autoAdjust="0"/>
    <p:restoredTop sz="72890" autoAdjust="0"/>
  </p:normalViewPr>
  <p:slideViewPr>
    <p:cSldViewPr snapToGrid="0">
      <p:cViewPr varScale="1">
        <p:scale>
          <a:sx n="54" d="100"/>
          <a:sy n="54" d="100"/>
        </p:scale>
        <p:origin x="16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E69C8-F2E0-4043-A3FC-4EA61EA6CA5F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C74B0-415C-41F9-B42C-CBCA963E84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733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strike="noStrike" dirty="0" smtClean="0">
                <a:latin typeface="Arial Black" panose="020B0A04020102020204" pitchFamily="34" charset="0"/>
              </a:rPr>
              <a:t>+</a:t>
            </a:r>
            <a:r>
              <a:rPr lang="ru-RU" sz="1100" strike="noStrike" dirty="0" err="1" smtClean="0">
                <a:latin typeface="Arial Black" panose="020B0A04020102020204" pitchFamily="34" charset="0"/>
              </a:rPr>
              <a:t>Санпин</a:t>
            </a:r>
            <a:endParaRPr lang="ru-RU" sz="1100" strike="noStrike" dirty="0" smtClean="0"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strike="noStrike" dirty="0" smtClean="0">
                <a:latin typeface="Arial Black" panose="020B0A04020102020204" pitchFamily="34" charset="0"/>
              </a:rPr>
              <a:t>+ Примерные основные образовательные программы (НОО-2015, ООО</a:t>
            </a:r>
            <a:r>
              <a:rPr lang="ru-RU" sz="1100" strike="noStrike" baseline="0" dirty="0" smtClean="0">
                <a:latin typeface="Arial Black" panose="020B0A04020102020204" pitchFamily="34" charset="0"/>
              </a:rPr>
              <a:t> -2015, СОО -2016. Требования к </a:t>
            </a:r>
            <a:r>
              <a:rPr lang="ru-RU" sz="1100" strike="noStrike" baseline="0" dirty="0" err="1" smtClean="0">
                <a:latin typeface="Arial Black" panose="020B0A04020102020204" pitchFamily="34" charset="0"/>
              </a:rPr>
              <a:t>л.М.Пр.Результат</a:t>
            </a:r>
            <a:r>
              <a:rPr lang="ru-RU" sz="1100" strike="noStrike" baseline="0" dirty="0" smtClean="0">
                <a:latin typeface="Arial Black" panose="020B0A04020102020204" pitchFamily="34" charset="0"/>
              </a:rPr>
              <a:t>. + </a:t>
            </a:r>
            <a:r>
              <a:rPr lang="ru-RU" sz="1100" strike="noStrike" baseline="0" dirty="0" err="1" smtClean="0">
                <a:latin typeface="Arial Black" panose="020B0A04020102020204" pitchFamily="34" charset="0"/>
              </a:rPr>
              <a:t>Требов</a:t>
            </a:r>
            <a:r>
              <a:rPr lang="ru-RU" sz="1100" strike="noStrike" baseline="0" dirty="0" smtClean="0">
                <a:latin typeface="Arial Black" panose="020B0A04020102020204" pitchFamily="34" charset="0"/>
              </a:rPr>
              <a:t> к </a:t>
            </a:r>
            <a:r>
              <a:rPr lang="ru-RU" sz="1100" strike="noStrike" baseline="0" dirty="0" err="1" smtClean="0">
                <a:latin typeface="Arial Black" panose="020B0A04020102020204" pitchFamily="34" charset="0"/>
              </a:rPr>
              <a:t>предм</a:t>
            </a:r>
            <a:r>
              <a:rPr lang="ru-RU" sz="1100" strike="noStrike" baseline="0" dirty="0" smtClean="0">
                <a:latin typeface="Arial Black" panose="020B0A04020102020204" pitchFamily="34" charset="0"/>
              </a:rPr>
              <a:t> областям</a:t>
            </a:r>
            <a:endParaRPr lang="ru-RU" sz="1100" strike="noStrike" dirty="0" smtClean="0"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strike="noStrike" dirty="0" smtClean="0">
                <a:latin typeface="Arial Black" panose="020B0A04020102020204" pitchFamily="34" charset="0"/>
              </a:rPr>
              <a:t>+ Федеральный перечень учебников приказ мин </a:t>
            </a:r>
            <a:r>
              <a:rPr lang="ru-RU" sz="1100" strike="noStrike" dirty="0" err="1" smtClean="0">
                <a:latin typeface="Arial Black" panose="020B0A04020102020204" pitchFamily="34" charset="0"/>
              </a:rPr>
              <a:t>просв</a:t>
            </a:r>
            <a:r>
              <a:rPr lang="ru-RU" sz="1100" strike="noStrike" dirty="0" smtClean="0">
                <a:latin typeface="Arial Black" panose="020B0A04020102020204" pitchFamily="34" charset="0"/>
              </a:rPr>
              <a:t> РФ от 28.12.18 №345</a:t>
            </a:r>
          </a:p>
          <a:p>
            <a:endParaRPr lang="ru-RU" sz="1100" strike="noStrike" dirty="0" smtClean="0">
              <a:latin typeface="Arial Black" panose="020B0A04020102020204" pitchFamily="34" charset="0"/>
            </a:endParaRPr>
          </a:p>
          <a:p>
            <a:r>
              <a:rPr lang="ru-RU" sz="1100" b="1" i="0" u="none" strike="noStrike" baseline="0" dirty="0" smtClean="0">
                <a:solidFill>
                  <a:srgbClr val="001F5F"/>
                </a:solidFill>
                <a:latin typeface="Arial Black" panose="020B0A04020102020204" pitchFamily="34" charset="0"/>
              </a:rPr>
              <a:t>Конституция </a:t>
            </a:r>
            <a:r>
              <a:rPr lang="ru-RU" sz="1100" b="1" i="0" u="none" strike="noStrike" baseline="0" dirty="0" err="1" smtClean="0">
                <a:solidFill>
                  <a:srgbClr val="001F5F"/>
                </a:solidFill>
                <a:latin typeface="Arial Black" panose="020B0A04020102020204" pitchFamily="34" charset="0"/>
              </a:rPr>
              <a:t>рф</a:t>
            </a:r>
            <a:r>
              <a:rPr lang="ru-RU" sz="1100" b="1" i="0" u="none" strike="noStrike" baseline="0" dirty="0" smtClean="0">
                <a:solidFill>
                  <a:srgbClr val="001F5F"/>
                </a:solidFill>
                <a:latin typeface="Arial Black" panose="020B0A04020102020204" pitchFamily="34" charset="0"/>
              </a:rPr>
              <a:t> </a:t>
            </a:r>
            <a:r>
              <a:rPr lang="ru-RU" sz="1100" b="0" i="0" u="none" strike="noStrike" baseline="0" dirty="0" smtClean="0">
                <a:solidFill>
                  <a:srgbClr val="001F5F"/>
                </a:solidFill>
                <a:latin typeface="Arial Black" panose="020B0A04020102020204" pitchFamily="34" charset="0"/>
              </a:rPr>
              <a:t>(статья 43) </a:t>
            </a:r>
          </a:p>
          <a:p>
            <a:r>
              <a:rPr lang="ru-RU" sz="1100" b="0" i="0" u="none" strike="noStrike" baseline="0" dirty="0" smtClean="0">
                <a:solidFill>
                  <a:srgbClr val="001F5F"/>
                </a:solidFill>
                <a:latin typeface="Arial Black" panose="020B0A04020102020204" pitchFamily="34" charset="0"/>
              </a:rPr>
              <a:t>- право граждан </a:t>
            </a:r>
            <a:r>
              <a:rPr lang="ru-RU" sz="1100" b="0" i="0" u="none" strike="noStrike" baseline="0" dirty="0" err="1" smtClean="0">
                <a:solidFill>
                  <a:srgbClr val="001F5F"/>
                </a:solidFill>
                <a:latin typeface="Arial Black" panose="020B0A04020102020204" pitchFamily="34" charset="0"/>
              </a:rPr>
              <a:t>рф</a:t>
            </a:r>
            <a:r>
              <a:rPr lang="ru-RU" sz="1100" b="0" i="0" u="none" strike="noStrike" baseline="0" dirty="0" smtClean="0">
                <a:solidFill>
                  <a:srgbClr val="001F5F"/>
                </a:solidFill>
                <a:latin typeface="Arial Black" panose="020B0A04020102020204" pitchFamily="34" charset="0"/>
              </a:rPr>
              <a:t> на доступное образование </a:t>
            </a:r>
          </a:p>
          <a:p>
            <a:r>
              <a:rPr lang="ru-RU" sz="1100" b="0" i="0" u="none" strike="noStrike" baseline="0" dirty="0" smtClean="0">
                <a:solidFill>
                  <a:srgbClr val="2C3493"/>
                </a:solidFill>
                <a:latin typeface="Arial Black" panose="020B0A04020102020204" pitchFamily="34" charset="0"/>
              </a:rPr>
              <a:t>- ответственность за получение образования несут родители/ лица, заменяющие родителей; </a:t>
            </a:r>
          </a:p>
          <a:p>
            <a:r>
              <a:rPr lang="ru-RU" sz="1100" b="0" i="0" u="none" strike="noStrike" baseline="0" dirty="0" smtClean="0">
                <a:solidFill>
                  <a:srgbClr val="2C3493"/>
                </a:solidFill>
                <a:latin typeface="Arial Black" panose="020B0A04020102020204" pitchFamily="34" charset="0"/>
              </a:rPr>
              <a:t>- </a:t>
            </a:r>
            <a:r>
              <a:rPr lang="ru-RU" sz="1100" b="0" i="0" u="none" strike="noStrike" baseline="0" dirty="0" smtClean="0">
                <a:solidFill>
                  <a:srgbClr val="001F5F"/>
                </a:solidFill>
                <a:latin typeface="Arial Black" panose="020B0A04020102020204" pitchFamily="34" charset="0"/>
              </a:rPr>
              <a:t>обязательный уровень – среднее общее образование; </a:t>
            </a:r>
          </a:p>
          <a:p>
            <a:r>
              <a:rPr lang="ru-RU" sz="1100" b="0" i="0" u="none" strike="noStrike" baseline="0" dirty="0" smtClean="0">
                <a:solidFill>
                  <a:srgbClr val="2C3493"/>
                </a:solidFill>
                <a:latin typeface="Arial Black" panose="020B0A04020102020204" pitchFamily="34" charset="0"/>
              </a:rPr>
              <a:t>- </a:t>
            </a:r>
            <a:r>
              <a:rPr lang="ru-RU" sz="1100" b="0" i="0" u="none" strike="noStrike" baseline="0" dirty="0" smtClean="0">
                <a:solidFill>
                  <a:srgbClr val="001F5F"/>
                </a:solidFill>
                <a:latin typeface="Arial Black" panose="020B0A04020102020204" pitchFamily="34" charset="0"/>
              </a:rPr>
              <a:t>формы образования – государственное, семейное, </a:t>
            </a:r>
            <a:r>
              <a:rPr lang="ru-RU" sz="890" b="0" i="0" u="none" strike="noStrike" baseline="0" dirty="0" smtClean="0">
                <a:solidFill>
                  <a:srgbClr val="001F5F"/>
                </a:solidFill>
                <a:latin typeface="Arial Black" panose="020B0A04020102020204" pitchFamily="34" charset="0"/>
              </a:rPr>
              <a:t>самообразование</a:t>
            </a:r>
            <a:r>
              <a:rPr lang="ru-RU" sz="1100" b="0" i="0" u="none" strike="noStrike" baseline="0" dirty="0" smtClean="0">
                <a:solidFill>
                  <a:srgbClr val="001F5F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ru-RU" sz="1100" b="1" i="0" u="none" strike="noStrike" baseline="0" dirty="0" err="1" smtClean="0">
                <a:solidFill>
                  <a:srgbClr val="6F2F9F"/>
                </a:solidFill>
                <a:latin typeface="Arial Black" panose="020B0A04020102020204" pitchFamily="34" charset="0"/>
              </a:rPr>
              <a:t>Фз</a:t>
            </a:r>
            <a:r>
              <a:rPr lang="ru-RU" sz="1100" b="1" i="0" u="none" strike="noStrike" baseline="0" dirty="0" smtClean="0">
                <a:solidFill>
                  <a:srgbClr val="6F2F9F"/>
                </a:solidFill>
                <a:latin typeface="Arial Black" panose="020B0A04020102020204" pitchFamily="34" charset="0"/>
              </a:rPr>
              <a:t> «об образовании в российской федерации» </a:t>
            </a:r>
            <a:r>
              <a:rPr lang="ru-RU" sz="1100" b="0" i="1" u="none" strike="noStrike" baseline="0" dirty="0" smtClean="0">
                <a:solidFill>
                  <a:srgbClr val="6F2F9F"/>
                </a:solidFill>
                <a:latin typeface="Arial Black" panose="020B0A04020102020204" pitchFamily="34" charset="0"/>
              </a:rPr>
              <a:t>(№273-фз от 29.12.2012) </a:t>
            </a:r>
            <a:endParaRPr lang="ru-RU" sz="1100" b="0" i="0" u="none" strike="noStrike" baseline="0" dirty="0" smtClean="0">
              <a:solidFill>
                <a:srgbClr val="6F2F9F"/>
              </a:solidFill>
              <a:latin typeface="Arial Black" panose="020B0A04020102020204" pitchFamily="34" charset="0"/>
            </a:endParaRPr>
          </a:p>
          <a:p>
            <a:r>
              <a:rPr lang="ru-RU" sz="1100" b="0" i="0" u="none" strike="noStrike" baseline="0" dirty="0" smtClean="0">
                <a:solidFill>
                  <a:srgbClr val="171717"/>
                </a:solidFill>
                <a:latin typeface="Arial Black" panose="020B0A04020102020204" pitchFamily="34" charset="0"/>
              </a:rPr>
              <a:t>- </a:t>
            </a:r>
            <a:r>
              <a:rPr lang="ru-RU" sz="1100" b="1" i="0" u="none" strike="noStrike" baseline="0" dirty="0" smtClean="0">
                <a:solidFill>
                  <a:srgbClr val="171717"/>
                </a:solidFill>
                <a:latin typeface="Arial Black" panose="020B0A04020102020204" pitchFamily="34" charset="0"/>
              </a:rPr>
              <a:t>статья 11 </a:t>
            </a:r>
            <a:r>
              <a:rPr lang="ru-RU" sz="1100" b="0" i="0" u="none" strike="noStrike" baseline="0" dirty="0" smtClean="0">
                <a:solidFill>
                  <a:srgbClr val="171717"/>
                </a:solidFill>
                <a:latin typeface="Arial Black" panose="020B0A04020102020204" pitchFamily="34" charset="0"/>
              </a:rPr>
              <a:t>«федеральные государственные образовательные стандарты» </a:t>
            </a:r>
            <a:r>
              <a:rPr lang="ru-RU" sz="1100" b="0" i="1" u="none" strike="noStrike" baseline="0" dirty="0" smtClean="0">
                <a:solidFill>
                  <a:srgbClr val="006FC0"/>
                </a:solidFill>
                <a:latin typeface="Arial Black" panose="020B0A04020102020204" pitchFamily="34" charset="0"/>
              </a:rPr>
              <a:t>(результаты образования) </a:t>
            </a:r>
            <a:endParaRPr lang="ru-RU" sz="1100" b="0" i="0" u="none" strike="noStrike" baseline="0" dirty="0" smtClean="0">
              <a:solidFill>
                <a:srgbClr val="006FC0"/>
              </a:solidFill>
              <a:latin typeface="Arial Black" panose="020B0A04020102020204" pitchFamily="34" charset="0"/>
            </a:endParaRPr>
          </a:p>
          <a:p>
            <a:r>
              <a:rPr lang="ru-RU" sz="1100" b="0" i="0" u="none" strike="noStrike" baseline="0" dirty="0" smtClean="0">
                <a:solidFill>
                  <a:srgbClr val="171717"/>
                </a:solidFill>
                <a:latin typeface="Arial Black" panose="020B0A04020102020204" pitchFamily="34" charset="0"/>
              </a:rPr>
              <a:t>- </a:t>
            </a:r>
            <a:r>
              <a:rPr lang="ru-RU" sz="1100" b="1" i="0" u="none" strike="noStrike" baseline="0" dirty="0" smtClean="0">
                <a:solidFill>
                  <a:srgbClr val="171717"/>
                </a:solidFill>
                <a:latin typeface="Arial Black" panose="020B0A04020102020204" pitchFamily="34" charset="0"/>
              </a:rPr>
              <a:t>статья 12 </a:t>
            </a:r>
            <a:r>
              <a:rPr lang="ru-RU" sz="1100" b="0" i="0" u="none" strike="noStrike" baseline="0" dirty="0" smtClean="0">
                <a:solidFill>
                  <a:srgbClr val="171717"/>
                </a:solidFill>
                <a:latin typeface="Arial Black" panose="020B0A04020102020204" pitchFamily="34" charset="0"/>
              </a:rPr>
              <a:t>«образовательные программы» </a:t>
            </a:r>
            <a:r>
              <a:rPr lang="ru-RU" sz="1100" b="0" i="1" u="none" strike="noStrike" baseline="0" dirty="0" smtClean="0">
                <a:solidFill>
                  <a:srgbClr val="006FC0"/>
                </a:solidFill>
                <a:latin typeface="Arial Black" panose="020B0A04020102020204" pitchFamily="34" charset="0"/>
              </a:rPr>
              <a:t>(структура программ и содержание образования) </a:t>
            </a:r>
            <a:endParaRPr lang="ru-RU" sz="1100" b="0" i="0" u="none" strike="noStrike" baseline="0" dirty="0" smtClean="0">
              <a:solidFill>
                <a:srgbClr val="006FC0"/>
              </a:solidFill>
              <a:latin typeface="Arial Black" panose="020B0A04020102020204" pitchFamily="34" charset="0"/>
            </a:endParaRPr>
          </a:p>
          <a:p>
            <a:r>
              <a:rPr lang="ru-RU" sz="1100" b="0" i="0" u="none" strike="noStrike" baseline="0" dirty="0" smtClean="0">
                <a:solidFill>
                  <a:srgbClr val="171717"/>
                </a:solidFill>
                <a:latin typeface="Arial Black" panose="020B0A04020102020204" pitchFamily="34" charset="0"/>
              </a:rPr>
              <a:t>- </a:t>
            </a:r>
            <a:r>
              <a:rPr lang="ru-RU" sz="1100" b="1" i="0" u="none" strike="noStrike" baseline="0" dirty="0" smtClean="0">
                <a:solidFill>
                  <a:srgbClr val="171717"/>
                </a:solidFill>
                <a:latin typeface="Arial Black" panose="020B0A04020102020204" pitchFamily="34" charset="0"/>
              </a:rPr>
              <a:t>статья 13 </a:t>
            </a:r>
            <a:r>
              <a:rPr lang="ru-RU" sz="1100" b="0" i="0" u="none" strike="noStrike" baseline="0" dirty="0" smtClean="0">
                <a:solidFill>
                  <a:srgbClr val="171717"/>
                </a:solidFill>
                <a:latin typeface="Arial Black" panose="020B0A04020102020204" pitchFamily="34" charset="0"/>
              </a:rPr>
              <a:t>«общие требования к реализации образовательных программ» </a:t>
            </a:r>
            <a:r>
              <a:rPr lang="ru-RU" sz="1100" b="0" i="1" u="none" strike="noStrike" baseline="0" dirty="0" smtClean="0">
                <a:solidFill>
                  <a:srgbClr val="006FC0"/>
                </a:solidFill>
                <a:latin typeface="Arial Black" panose="020B0A04020102020204" pitchFamily="34" charset="0"/>
              </a:rPr>
              <a:t>(составляются по уровням общего образования) </a:t>
            </a:r>
            <a:endParaRPr lang="ru-RU" sz="1100" b="0" i="0" u="none" strike="noStrike" baseline="0" dirty="0" smtClean="0">
              <a:solidFill>
                <a:srgbClr val="006FC0"/>
              </a:solidFill>
              <a:latin typeface="Arial Black" panose="020B0A04020102020204" pitchFamily="34" charset="0"/>
            </a:endParaRPr>
          </a:p>
          <a:p>
            <a:r>
              <a:rPr lang="ru-RU" sz="1100" b="1" i="0" u="none" strike="noStrike" baseline="0" dirty="0" smtClean="0">
                <a:solidFill>
                  <a:srgbClr val="171717"/>
                </a:solidFill>
                <a:latin typeface="Arial Black" panose="020B0A04020102020204" pitchFamily="34" charset="0"/>
              </a:rPr>
              <a:t>- статья 18 </a:t>
            </a:r>
            <a:r>
              <a:rPr lang="ru-RU" sz="1100" b="0" i="0" u="none" strike="noStrike" baseline="0" dirty="0" smtClean="0">
                <a:solidFill>
                  <a:srgbClr val="171717"/>
                </a:solidFill>
                <a:latin typeface="Arial Black" panose="020B0A04020102020204" pitchFamily="34" charset="0"/>
              </a:rPr>
              <a:t>«печатные и электронные образовательные и информационные ресурсы» </a:t>
            </a:r>
            <a:r>
              <a:rPr lang="ru-RU" sz="1100" b="0" i="1" u="none" strike="noStrike" baseline="0" dirty="0" smtClean="0">
                <a:solidFill>
                  <a:srgbClr val="006FC0"/>
                </a:solidFill>
                <a:latin typeface="Arial Black" panose="020B0A04020102020204" pitchFamily="34" charset="0"/>
              </a:rPr>
              <a:t>(обязательное использование </a:t>
            </a:r>
            <a:r>
              <a:rPr lang="ru-RU" sz="1100" b="0" i="1" u="none" strike="noStrike" baseline="0" dirty="0" err="1" smtClean="0">
                <a:solidFill>
                  <a:srgbClr val="006FC0"/>
                </a:solidFill>
                <a:latin typeface="Arial Black" panose="020B0A04020102020204" pitchFamily="34" charset="0"/>
              </a:rPr>
              <a:t>цор</a:t>
            </a:r>
            <a:r>
              <a:rPr lang="ru-RU" sz="1100" b="0" i="1" u="none" strike="noStrike" baseline="0" dirty="0" smtClean="0">
                <a:solidFill>
                  <a:srgbClr val="006FC0"/>
                </a:solidFill>
                <a:latin typeface="Arial Black" panose="020B0A04020102020204" pitchFamily="34" charset="0"/>
              </a:rPr>
              <a:t>) </a:t>
            </a:r>
            <a:endParaRPr lang="ru-RU" sz="1100" strike="noStrike" dirty="0"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41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50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982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dirty="0" smtClean="0">
              <a:solidFill>
                <a:srgbClr val="7A7A7A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i="0" dirty="0" smtClean="0">
              <a:solidFill>
                <a:srgbClr val="7A7A7A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2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39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00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56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56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i="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955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i="0" dirty="0" smtClean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57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C74B0-415C-41F9-B42C-CBCA963E84E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41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752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819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50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747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251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2674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892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725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975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166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32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Впервые за последнее время дано четкое указание на обновление именно предметной области Технология (выделено</a:t>
            </a:r>
            <a:r>
              <a:rPr lang="ru-RU" baseline="0" dirty="0" smtClean="0"/>
              <a:t> красным)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981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240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32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693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1292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159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892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875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Верх пред слайда</a:t>
            </a:r>
          </a:p>
          <a:p>
            <a:r>
              <a:rPr lang="ru-RU" sz="1200" b="1" i="0" u="none" strike="noStrike" baseline="0" dirty="0" smtClean="0">
                <a:solidFill>
                  <a:srgbClr val="171717"/>
                </a:solidFill>
                <a:latin typeface="Calibri" panose="020F0502020204030204" pitchFamily="34" charset="0"/>
              </a:rPr>
              <a:t>Федеральные государственные образовательные стандарты общего образования (ФГОС ОО) </a:t>
            </a:r>
            <a:endParaRPr lang="ru-RU" sz="1200" b="0" i="0" u="none" strike="noStrike" baseline="0" dirty="0" smtClean="0">
              <a:solidFill>
                <a:srgbClr val="171717"/>
              </a:solidFill>
              <a:latin typeface="Calibri" panose="020F0502020204030204" pitchFamily="34" charset="0"/>
            </a:endParaRPr>
          </a:p>
          <a:p>
            <a:r>
              <a:rPr lang="ru-RU" sz="1200" b="0" i="0" u="none" strike="noStrike" baseline="0" dirty="0" smtClean="0">
                <a:solidFill>
                  <a:srgbClr val="2C3493"/>
                </a:solidFill>
                <a:latin typeface="Calibri" panose="020F0502020204030204" pitchFamily="34" charset="0"/>
              </a:rPr>
              <a:t>- Начального общего образования (2009 г.) </a:t>
            </a:r>
          </a:p>
          <a:p>
            <a:r>
              <a:rPr lang="ru-RU" sz="1200" b="0" i="0" u="none" strike="noStrike" baseline="0" dirty="0" smtClean="0">
                <a:solidFill>
                  <a:srgbClr val="2C3493"/>
                </a:solidFill>
                <a:latin typeface="Calibri" panose="020F0502020204030204" pitchFamily="34" charset="0"/>
              </a:rPr>
              <a:t>- Основного общего образования (2010 г.) </a:t>
            </a:r>
          </a:p>
          <a:p>
            <a:r>
              <a:rPr lang="ru-RU" sz="1200" b="0" i="0" u="none" strike="noStrike" baseline="0" dirty="0" smtClean="0">
                <a:solidFill>
                  <a:srgbClr val="2C3493"/>
                </a:solidFill>
                <a:latin typeface="Calibri" panose="020F0502020204030204" pitchFamily="34" charset="0"/>
              </a:rPr>
              <a:t>- Среднего (полного) общего образования (2012 г.) </a:t>
            </a:r>
          </a:p>
          <a:p>
            <a:r>
              <a:rPr lang="ru-RU" dirty="0" smtClean="0"/>
              <a:t>+ проекты ФГОС НОО, ООО</a:t>
            </a:r>
          </a:p>
          <a:p>
            <a:r>
              <a:rPr lang="ru-RU" sz="1200" b="1" i="0" u="none" strike="noStrike" baseline="0" dirty="0" smtClean="0">
                <a:solidFill>
                  <a:srgbClr val="082030"/>
                </a:solidFill>
                <a:latin typeface="Calibri" panose="020F0502020204030204" pitchFamily="34" charset="0"/>
              </a:rPr>
              <a:t>Примерные основные образовательные программы </a:t>
            </a:r>
            <a:endParaRPr lang="ru-RU" sz="1200" b="0" i="0" u="none" strike="noStrike" baseline="0" dirty="0" smtClean="0">
              <a:solidFill>
                <a:srgbClr val="082030"/>
              </a:solidFill>
              <a:latin typeface="Calibri" panose="020F0502020204030204" pitchFamily="34" charset="0"/>
            </a:endParaRPr>
          </a:p>
          <a:p>
            <a:r>
              <a:rPr lang="ru-RU" sz="1200" b="0" i="0" u="none" strike="noStrike" baseline="0" dirty="0" smtClean="0">
                <a:solidFill>
                  <a:srgbClr val="2C3493"/>
                </a:solidFill>
                <a:latin typeface="Calibri" panose="020F0502020204030204" pitchFamily="34" charset="0"/>
              </a:rPr>
              <a:t>- Начального общего образования (2015 г.) </a:t>
            </a:r>
          </a:p>
          <a:p>
            <a:r>
              <a:rPr lang="ru-RU" sz="1200" b="0" i="0" u="none" strike="noStrike" baseline="0" dirty="0" smtClean="0">
                <a:solidFill>
                  <a:srgbClr val="2C3493"/>
                </a:solidFill>
                <a:latin typeface="Calibri" panose="020F0502020204030204" pitchFamily="34" charset="0"/>
              </a:rPr>
              <a:t>- Основного общего образования (2015 г.) </a:t>
            </a:r>
          </a:p>
          <a:p>
            <a:r>
              <a:rPr lang="ru-RU" sz="1200" b="0" i="0" u="none" strike="noStrike" baseline="0" dirty="0" smtClean="0">
                <a:solidFill>
                  <a:srgbClr val="2C3493"/>
                </a:solidFill>
                <a:latin typeface="Calibri" panose="020F0502020204030204" pitchFamily="34" charset="0"/>
              </a:rPr>
              <a:t>- Среднего общего образования (2016 г.) </a:t>
            </a:r>
          </a:p>
          <a:p>
            <a:r>
              <a:rPr lang="ru-RU" sz="1200" b="0" i="0" u="none" strike="noStrike" baseline="0" dirty="0" smtClean="0">
                <a:solidFill>
                  <a:srgbClr val="2C3493"/>
                </a:solidFill>
                <a:latin typeface="Arial" panose="020B0604020202020204" pitchFamily="34" charset="0"/>
              </a:rPr>
              <a:t>• </a:t>
            </a:r>
            <a:r>
              <a:rPr lang="ru-RU" sz="1200" b="0" i="0" u="none" strike="noStrike" baseline="0" dirty="0" smtClean="0">
                <a:solidFill>
                  <a:srgbClr val="171717"/>
                </a:solidFill>
                <a:latin typeface="Calibri" panose="020F0502020204030204" pitchFamily="34" charset="0"/>
              </a:rPr>
              <a:t>Требования к личностным и </a:t>
            </a:r>
            <a:r>
              <a:rPr lang="ru-RU" sz="1200" b="0" i="0" u="none" strike="noStrike" baseline="0" dirty="0" err="1" smtClean="0">
                <a:solidFill>
                  <a:srgbClr val="171717"/>
                </a:solidFill>
                <a:latin typeface="Calibri" panose="020F0502020204030204" pitchFamily="34" charset="0"/>
              </a:rPr>
              <a:t>метапредметным</a:t>
            </a:r>
            <a:r>
              <a:rPr lang="ru-RU" sz="1200" b="0" i="0" u="none" strike="noStrike" baseline="0" dirty="0" smtClean="0">
                <a:solidFill>
                  <a:srgbClr val="171717"/>
                </a:solidFill>
                <a:latin typeface="Calibri" panose="020F0502020204030204" pitchFamily="34" charset="0"/>
              </a:rPr>
              <a:t> результатам обучения; </a:t>
            </a:r>
          </a:p>
          <a:p>
            <a:r>
              <a:rPr lang="ru-RU" sz="1200" b="0" i="0" u="none" strike="noStrike" baseline="0" dirty="0" smtClean="0">
                <a:solidFill>
                  <a:srgbClr val="2C3493"/>
                </a:solidFill>
                <a:latin typeface="Arial" panose="020B0604020202020204" pitchFamily="34" charset="0"/>
              </a:rPr>
              <a:t>• Требования по предметным областям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975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082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968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86544-1509-4E48-B03E-4450801092D4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82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506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86544-1509-4E48-B03E-4450801092D4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172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864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44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83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36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95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Указ- национальный- федеральный – региональный </a:t>
            </a:r>
          </a:p>
          <a:p>
            <a:r>
              <a:rPr lang="ru-RU" dirty="0" smtClean="0"/>
              <a:t>подобный проект есть</a:t>
            </a:r>
            <a:r>
              <a:rPr lang="ru-RU" baseline="0" dirty="0" smtClean="0"/>
              <a:t> </a:t>
            </a:r>
            <a:r>
              <a:rPr lang="ru-RU" dirty="0" smtClean="0"/>
              <a:t>в ХМАО, в рамках него обновление школ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77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основании федеральных проектов в каждом регионе создаются региональные проекты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06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Предметных областей</a:t>
            </a:r>
          </a:p>
          <a:p>
            <a:r>
              <a:rPr lang="ru-RU" dirty="0" smtClean="0"/>
              <a:t>Согласно проекту будет</a:t>
            </a:r>
            <a:r>
              <a:rPr lang="ru-RU" baseline="0" dirty="0" smtClean="0"/>
              <a:t> обновлено содержание и методы обучения предметной области Технология.</a:t>
            </a:r>
          </a:p>
          <a:p>
            <a:r>
              <a:rPr lang="ru-RU" baseline="0" dirty="0" smtClean="0"/>
              <a:t>А в каком направлении их обновлять?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DBB9A-B09A-484C-8787-E985B321927E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7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600D-590A-428E-A6B8-D5B9286E08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F37B-2705-4647-8C68-AD8621D868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30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600D-590A-428E-A6B8-D5B9286E08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F37B-2705-4647-8C68-AD8621D868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6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600D-590A-428E-A6B8-D5B9286E08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F37B-2705-4647-8C68-AD8621D868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2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600D-590A-428E-A6B8-D5B9286E08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F37B-2705-4647-8C68-AD8621D868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8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600D-590A-428E-A6B8-D5B9286E08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F37B-2705-4647-8C68-AD8621D868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43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600D-590A-428E-A6B8-D5B9286E08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F37B-2705-4647-8C68-AD8621D868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9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600D-590A-428E-A6B8-D5B9286E08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F37B-2705-4647-8C68-AD8621D868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3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600D-590A-428E-A6B8-D5B9286E08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F37B-2705-4647-8C68-AD8621D868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7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600D-590A-428E-A6B8-D5B9286E08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F37B-2705-4647-8C68-AD8621D868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8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600D-590A-428E-A6B8-D5B9286E08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F37B-2705-4647-8C68-AD8621D868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6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600D-590A-428E-A6B8-D5B9286E08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5F37B-2705-4647-8C68-AD8621D868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80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5600D-590A-428E-A6B8-D5B9286E08C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5F37B-2705-4647-8C68-AD8621D868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9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vimeo.com/148723352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roskvantorium.ru/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hyperlink" Target="https://vk.com/roskvantorium" TargetMode="External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russia.gov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ro86.ru/images/Documents/2019/materialy/rp/2%D0%A1%D0%BE%D0%B2%D1%80%D0%B5%D0%BC%D0%B5%D0%BD%D0%BD%D0%B0%D1%8F_%D1%88%D0%BA%D0%BE%D0%BB%D0%B0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4913" y="304800"/>
            <a:ext cx="10559143" cy="1541929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Концептуально-правовые основы современного технологического образования</a:t>
            </a:r>
            <a:endParaRPr lang="ru-RU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330" y="2449813"/>
            <a:ext cx="6374957" cy="453124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061881"/>
            <a:ext cx="9144000" cy="466164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93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2503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68837"/>
            <a:ext cx="12192000" cy="226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"/>
            <a:ext cx="120395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7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540342" cy="69668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2E3695"/>
                </a:solidFill>
                <a:latin typeface="Calibri" panose="020F0502020204030204" pitchFamily="34" charset="0"/>
              </a:rPr>
              <a:t>Концептуально-перспективные документы для предметной области «Технология»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96686"/>
            <a:ext cx="12192000" cy="61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085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Структура концепции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743" y="653143"/>
            <a:ext cx="11190513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169" y="0"/>
            <a:ext cx="10515600" cy="66642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2. Значение технологического образования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088571"/>
            <a:ext cx="12192001" cy="5878286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Технологическое образование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</a:rPr>
              <a:t>является </a:t>
            </a:r>
            <a:r>
              <a:rPr lang="ru-RU" b="1" u="sng" dirty="0">
                <a:solidFill>
                  <a:srgbClr val="FF0000"/>
                </a:solidFill>
                <a:latin typeface="Calibri" panose="020F0502020204030204" pitchFamily="34" charset="0"/>
              </a:rPr>
              <a:t>необходимым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</a:rPr>
              <a:t> компонентом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общего </a:t>
            </a: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образования,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</a:rPr>
              <a:t>предоставляя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 обучающимся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</a:rPr>
              <a:t>возможность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 </a:t>
            </a:r>
            <a:r>
              <a:rPr lang="ru-RU" b="1" i="1" dirty="0">
                <a:solidFill>
                  <a:srgbClr val="171717"/>
                </a:solidFill>
                <a:latin typeface="Calibri" panose="020F0502020204030204" pitchFamily="34" charset="0"/>
              </a:rPr>
              <a:t>применять на практике знания основ наук, осваивать общие принципы и конкретные навыки преобразующей деятельности человека, различные формы информационной и материальной культуры, а также создания новых продуктов и </a:t>
            </a:r>
            <a:r>
              <a:rPr lang="ru-RU" b="1" i="1" dirty="0" smtClean="0">
                <a:solidFill>
                  <a:srgbClr val="171717"/>
                </a:solidFill>
                <a:latin typeface="Calibri" panose="020F0502020204030204" pitchFamily="34" charset="0"/>
              </a:rPr>
              <a:t>услуг.</a:t>
            </a: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 Технологическое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образование обеспечивает решение </a:t>
            </a:r>
            <a:r>
              <a:rPr lang="ru-RU" b="1" dirty="0">
                <a:solidFill>
                  <a:srgbClr val="171717"/>
                </a:solidFill>
                <a:latin typeface="Calibri" panose="020F0502020204030204" pitchFamily="34" charset="0"/>
              </a:rPr>
              <a:t>ключевых задач воспитания </a:t>
            </a:r>
            <a:endParaRPr lang="ru-RU" b="1" dirty="0" smtClean="0">
              <a:solidFill>
                <a:srgbClr val="171717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В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рамках освоения предметной области «Технология» происходит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</a:rPr>
              <a:t>приобретение </a:t>
            </a:r>
            <a:r>
              <a:rPr lang="ru-RU" b="1" u="sng" dirty="0">
                <a:solidFill>
                  <a:srgbClr val="FF0000"/>
                </a:solidFill>
                <a:latin typeface="Calibri" panose="020F0502020204030204" pitchFamily="34" charset="0"/>
              </a:rPr>
              <a:t>базовых навыков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</a:rPr>
              <a:t>работы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с </a:t>
            </a:r>
            <a:r>
              <a:rPr lang="ru-RU" b="1" u="sng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современным!!!</a:t>
            </a:r>
            <a:r>
              <a:rPr lang="ru-RU" b="1" u="sng" dirty="0" smtClean="0">
                <a:solidFill>
                  <a:srgbClr val="171717"/>
                </a:solidFill>
                <a:latin typeface="Calibri" panose="020F0502020204030204" pitchFamily="34" charset="0"/>
              </a:rPr>
              <a:t> </a:t>
            </a:r>
            <a:r>
              <a:rPr lang="ru-RU" b="1" u="sng" dirty="0">
                <a:solidFill>
                  <a:srgbClr val="171717"/>
                </a:solidFill>
                <a:latin typeface="Calibri" panose="020F0502020204030204" pitchFamily="34" charset="0"/>
              </a:rPr>
              <a:t>технологичным оборудованием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, освоение </a:t>
            </a:r>
            <a:r>
              <a:rPr lang="ru-RU" b="1" u="sng" dirty="0">
                <a:solidFill>
                  <a:srgbClr val="171717"/>
                </a:solidFill>
                <a:latin typeface="Calibri" panose="020F0502020204030204" pitchFamily="34" charset="0"/>
              </a:rPr>
              <a:t>современных </a:t>
            </a:r>
            <a:r>
              <a:rPr lang="ru-RU" b="1" u="sng" dirty="0" smtClean="0">
                <a:solidFill>
                  <a:srgbClr val="171717"/>
                </a:solidFill>
                <a:latin typeface="Calibri" panose="020F0502020204030204" pitchFamily="34" charset="0"/>
              </a:rPr>
              <a:t>технологий</a:t>
            </a: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,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знакомство с </a:t>
            </a:r>
            <a:r>
              <a:rPr lang="ru-RU" b="1" u="sng" dirty="0">
                <a:solidFill>
                  <a:srgbClr val="171717"/>
                </a:solidFill>
                <a:latin typeface="Calibri" panose="020F0502020204030204" pitchFamily="34" charset="0"/>
              </a:rPr>
              <a:t>миром профессий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,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самоопределение и ориентация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обучающихся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на деятельность</a:t>
            </a:r>
            <a:r>
              <a:rPr lang="ru-RU" b="1" u="sng" dirty="0">
                <a:solidFill>
                  <a:srgbClr val="171717"/>
                </a:solidFill>
                <a:latin typeface="Calibri" panose="020F0502020204030204" pitchFamily="34" charset="0"/>
              </a:rPr>
              <a:t> в различных социальных сферах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; </a:t>
            </a:r>
            <a:r>
              <a:rPr lang="ru-RU" dirty="0">
                <a:solidFill>
                  <a:srgbClr val="00B050"/>
                </a:solidFill>
                <a:latin typeface="Calibri" panose="020F0502020204030204" pitchFamily="34" charset="0"/>
              </a:rPr>
              <a:t>обеспечивается </a:t>
            </a:r>
            <a:r>
              <a:rPr lang="ru-RU" b="1" u="sng" dirty="0">
                <a:solidFill>
                  <a:srgbClr val="00B050"/>
                </a:solidFill>
                <a:latin typeface="Calibri" panose="020F0502020204030204" pitchFamily="34" charset="0"/>
              </a:rPr>
              <a:t>преемственность перехода </a:t>
            </a:r>
            <a:r>
              <a:rPr lang="ru-RU" b="1" u="sng" dirty="0">
                <a:solidFill>
                  <a:srgbClr val="171717"/>
                </a:solidFill>
                <a:latin typeface="Calibri" panose="020F0502020204030204" pitchFamily="34" charset="0"/>
              </a:rPr>
              <a:t>обучающихся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 от общего образования к </a:t>
            </a:r>
            <a:r>
              <a:rPr lang="ru-RU" b="1" u="sng" dirty="0">
                <a:solidFill>
                  <a:srgbClr val="171717"/>
                </a:solidFill>
                <a:latin typeface="Calibri" panose="020F0502020204030204" pitchFamily="34" charset="0"/>
              </a:rPr>
              <a:t>среднему профессиональному, высшему </a:t>
            </a:r>
            <a:r>
              <a:rPr lang="ru-RU" b="1" u="sng" dirty="0" smtClean="0">
                <a:solidFill>
                  <a:srgbClr val="171717"/>
                </a:solidFill>
                <a:latin typeface="Calibri" panose="020F0502020204030204" pitchFamily="34" charset="0"/>
              </a:rPr>
              <a:t>образованию и трудовой деятельности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586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1642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2. </a:t>
            </a:r>
            <a:r>
              <a:rPr lang="ru-RU" sz="4000" b="1" dirty="0">
                <a:solidFill>
                  <a:prstClr val="black"/>
                </a:solidFill>
              </a:rPr>
              <a:t>Значение технологического образования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416424"/>
            <a:ext cx="6813176" cy="544157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каждом из уровней образования </a:t>
            </a:r>
            <a:r>
              <a:rPr lang="ru-RU" b="1" dirty="0" smtClean="0"/>
              <a:t>должны быть преемственно представлены следующие </a:t>
            </a:r>
            <a:r>
              <a:rPr lang="ru-RU" b="1" dirty="0" smtClean="0"/>
              <a:t>технологии</a:t>
            </a:r>
            <a:endParaRPr lang="ru-RU" b="1" dirty="0" smtClean="0"/>
          </a:p>
          <a:p>
            <a:r>
              <a:rPr lang="ru-RU" dirty="0" smtClean="0"/>
              <a:t>Цифровые технологии</a:t>
            </a:r>
          </a:p>
          <a:p>
            <a:r>
              <a:rPr lang="ru-RU" dirty="0" smtClean="0"/>
              <a:t>Интеллектуальные производственные технологии</a:t>
            </a:r>
          </a:p>
          <a:p>
            <a:r>
              <a:rPr lang="ru-RU" dirty="0" smtClean="0"/>
              <a:t>Технологии </a:t>
            </a:r>
            <a:r>
              <a:rPr lang="ru-RU" dirty="0" err="1" smtClean="0"/>
              <a:t>здоровьесбережения</a:t>
            </a:r>
            <a:endParaRPr lang="ru-RU" dirty="0" smtClean="0"/>
          </a:p>
          <a:p>
            <a:r>
              <a:rPr lang="ru-RU" dirty="0" err="1" smtClean="0"/>
              <a:t>Природоподобные</a:t>
            </a:r>
            <a:r>
              <a:rPr lang="ru-RU" dirty="0" smtClean="0"/>
              <a:t> технологии</a:t>
            </a:r>
          </a:p>
          <a:p>
            <a:r>
              <a:rPr lang="ru-RU" dirty="0" smtClean="0"/>
              <a:t>Современные технологии сферы услуг</a:t>
            </a:r>
          </a:p>
          <a:p>
            <a:r>
              <a:rPr lang="ru-RU" dirty="0" smtClean="0"/>
              <a:t>Гуманитарные и социальные технологии как комплексы методов управления социальными системами</a:t>
            </a:r>
          </a:p>
          <a:p>
            <a:endParaRPr lang="ru-RU" b="1" dirty="0" smtClean="0"/>
          </a:p>
          <a:p>
            <a:endParaRPr lang="ru-RU" b="1" dirty="0"/>
          </a:p>
          <a:p>
            <a:endParaRPr lang="ru-RU" dirty="0"/>
          </a:p>
          <a:p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422775" y="2241175"/>
            <a:ext cx="4554071" cy="3935787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А что делать со «старыми» технологиями? </a:t>
            </a:r>
            <a:r>
              <a:rPr lang="ru-RU" dirty="0"/>
              <a:t>Накопленный в стране опыт преподавания ПО Технология – </a:t>
            </a:r>
            <a:r>
              <a:rPr lang="ru-RU" dirty="0">
                <a:solidFill>
                  <a:srgbClr val="FF0000"/>
                </a:solidFill>
              </a:rPr>
              <a:t>является </a:t>
            </a:r>
            <a:r>
              <a:rPr lang="ru-RU" b="1" dirty="0">
                <a:solidFill>
                  <a:srgbClr val="FF0000"/>
                </a:solidFill>
              </a:rPr>
              <a:t>базой</a:t>
            </a:r>
            <a:r>
              <a:rPr lang="ru-RU" dirty="0">
                <a:solidFill>
                  <a:srgbClr val="FF0000"/>
                </a:solidFill>
              </a:rPr>
              <a:t> для ее </a:t>
            </a:r>
            <a:r>
              <a:rPr lang="ru-RU" b="1" dirty="0" smtClean="0">
                <a:solidFill>
                  <a:srgbClr val="FF0000"/>
                </a:solidFill>
              </a:rPr>
              <a:t>модернизации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25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84908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171717"/>
                </a:solidFill>
                <a:latin typeface="Calibri" panose="020F0502020204030204" pitchFamily="34" charset="0"/>
              </a:rPr>
              <a:t>3. Цель Концепции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393370"/>
            <a:ext cx="11887200" cy="524691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171717"/>
                </a:solidFill>
                <a:latin typeface="Calibri" panose="020F0502020204030204" pitchFamily="34" charset="0"/>
              </a:rPr>
              <a:t>создание </a:t>
            </a:r>
            <a:r>
              <a:rPr lang="ru-RU" sz="3600" dirty="0">
                <a:solidFill>
                  <a:srgbClr val="171717"/>
                </a:solidFill>
                <a:latin typeface="Calibri" panose="020F0502020204030204" pitchFamily="34" charset="0"/>
              </a:rPr>
              <a:t>условий для </a:t>
            </a:r>
            <a:r>
              <a:rPr lang="ru-RU" sz="3600" b="1" dirty="0">
                <a:solidFill>
                  <a:srgbClr val="171717"/>
                </a:solidFill>
                <a:latin typeface="Calibri" panose="020F0502020204030204" pitchFamily="34" charset="0"/>
              </a:rPr>
              <a:t>формирования технологической </a:t>
            </a:r>
            <a:r>
              <a:rPr lang="ru-RU" sz="3600" b="1" dirty="0" smtClean="0">
                <a:solidFill>
                  <a:srgbClr val="171717"/>
                </a:solidFill>
                <a:latin typeface="Calibri" panose="020F0502020204030204" pitchFamily="34" charset="0"/>
              </a:rPr>
              <a:t>грамотности, критического и креативного мышления, глобальных компетенций</a:t>
            </a:r>
            <a:r>
              <a:rPr lang="ru-RU" sz="3600" dirty="0" smtClean="0">
                <a:solidFill>
                  <a:srgbClr val="171717"/>
                </a:solidFill>
                <a:latin typeface="Calibri" panose="020F0502020204030204" pitchFamily="34" charset="0"/>
              </a:rPr>
              <a:t>, </a:t>
            </a:r>
            <a:r>
              <a:rPr lang="ru-RU" sz="3600" dirty="0">
                <a:solidFill>
                  <a:srgbClr val="171717"/>
                </a:solidFill>
                <a:latin typeface="Calibri" panose="020F0502020204030204" pitchFamily="34" charset="0"/>
              </a:rPr>
              <a:t>необходимых для перехода к новым приоритетам научно-технологического развития Российской </a:t>
            </a:r>
            <a:r>
              <a:rPr lang="ru-RU" sz="3600" dirty="0" smtClean="0">
                <a:solidFill>
                  <a:srgbClr val="171717"/>
                </a:solidFill>
                <a:latin typeface="Calibri" panose="020F0502020204030204" pitchFamily="34" charset="0"/>
              </a:rPr>
              <a:t>Федерации. 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537" y="4458380"/>
            <a:ext cx="35909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370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171717"/>
                </a:solidFill>
                <a:latin typeface="Calibri" panose="020F0502020204030204" pitchFamily="34" charset="0"/>
              </a:rPr>
              <a:t>3. Задачи Концепции 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370114"/>
            <a:ext cx="12039600" cy="664028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</a:rPr>
              <a:t>создание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</a:rPr>
              <a:t>условий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для формирования технологической грамотности и компетенций обучающихся, необходимых для перехода к новым приоритетам научно-технологического развития Российской </a:t>
            </a: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Федерации</a:t>
            </a: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- создание системы преемственного технологического образования </a:t>
            </a:r>
            <a:r>
              <a:rPr lang="ru-RU" b="1" dirty="0">
                <a:solidFill>
                  <a:srgbClr val="171717"/>
                </a:solidFill>
                <a:latin typeface="Calibri" panose="020F0502020204030204" pitchFamily="34" charset="0"/>
              </a:rPr>
              <a:t>на всех уровнях общего </a:t>
            </a:r>
            <a:r>
              <a:rPr lang="ru-RU" b="1" dirty="0" smtClean="0">
                <a:solidFill>
                  <a:srgbClr val="171717"/>
                </a:solidFill>
                <a:latin typeface="Calibri" panose="020F0502020204030204" pitchFamily="34" charset="0"/>
              </a:rPr>
              <a:t>образования; </a:t>
            </a:r>
            <a:endParaRPr lang="ru-RU" dirty="0">
              <a:solidFill>
                <a:srgbClr val="171717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3200" b="1" dirty="0" smtClean="0">
                <a:solidFill>
                  <a:srgbClr val="171717"/>
                </a:solidFill>
                <a:latin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изменение статуса предметной области «Технология» в соответствии с ее ключевой ролью </a:t>
            </a:r>
            <a:r>
              <a:rPr lang="ru-RU" b="1" dirty="0">
                <a:solidFill>
                  <a:srgbClr val="171717"/>
                </a:solidFill>
                <a:latin typeface="Calibri" panose="020F0502020204030204" pitchFamily="34" charset="0"/>
              </a:rPr>
              <a:t>в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обеспечении связи фундаментального знания с преобразующей деятельностью человека и </a:t>
            </a:r>
            <a:r>
              <a:rPr lang="ru-RU" dirty="0">
                <a:latin typeface="Calibri" panose="020F0502020204030204" pitchFamily="34" charset="0"/>
              </a:rPr>
              <a:t>взаимодействия между содержанием общего образования и окружающим миром; 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2C3493"/>
                </a:solidFill>
                <a:latin typeface="Calibri" panose="020F0502020204030204" pitchFamily="34" charset="0"/>
              </a:rPr>
              <a:t>-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модернизация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</a:rPr>
              <a:t>содержания, методик и технологий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преподавания предметной области «Технология», </a:t>
            </a:r>
            <a:r>
              <a:rPr lang="ru-RU" u="sng" dirty="0">
                <a:solidFill>
                  <a:srgbClr val="FF0000"/>
                </a:solidFill>
                <a:latin typeface="Calibri" panose="020F0502020204030204" pitchFamily="34" charset="0"/>
              </a:rPr>
              <a:t>материально-технического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</a:rPr>
              <a:t>и кадрового обеспечения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; усиление воспитательного эффекта; </a:t>
            </a:r>
          </a:p>
          <a:p>
            <a:pPr>
              <a:lnSpc>
                <a:spcPct val="120000"/>
              </a:lnSpc>
            </a:pPr>
            <a:r>
              <a:rPr lang="ru-RU" dirty="0">
                <a:solidFill>
                  <a:srgbClr val="2C3493"/>
                </a:solidFill>
                <a:latin typeface="Calibri" panose="020F0502020204030204" pitchFamily="34" charset="0"/>
              </a:rPr>
              <a:t>- 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изучение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элементов как традиционных, так и наиболее перспективных технологических 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направлений</a:t>
            </a:r>
            <a:r>
              <a:rPr lang="ru-RU" b="1" dirty="0" smtClean="0">
                <a:solidFill>
                  <a:srgbClr val="171717"/>
                </a:solidFill>
                <a:latin typeface="Calibri" panose="020F0502020204030204" pitchFamily="34" charset="0"/>
              </a:rPr>
              <a:t>,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включая обозначенные в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НТИ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, и соответствующих стандартам </a:t>
            </a:r>
            <a:r>
              <a:rPr lang="ru-RU" b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Ворлдскиллс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; 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создание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системы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выявления, оценивания и продвижения обучающихся с высокой мотивацией и способностями инженерно-технологической направленности;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популяризация</a:t>
            </a:r>
            <a:r>
              <a:rPr lang="ru-RU" dirty="0" smtClean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передовых практик обучения и форм технологического </a:t>
            </a: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образования, </a:t>
            </a:r>
            <a:r>
              <a:rPr lang="ru-RU" b="1" dirty="0">
                <a:solidFill>
                  <a:srgbClr val="00B050"/>
                </a:solidFill>
              </a:rPr>
              <a:t>поддержка</a:t>
            </a:r>
            <a:r>
              <a:rPr lang="ru-RU" dirty="0"/>
              <a:t> лидеров технологического </a:t>
            </a:r>
            <a:r>
              <a:rPr lang="ru-RU" dirty="0" smtClean="0"/>
              <a:t>образования; </a:t>
            </a:r>
            <a:endParaRPr lang="ru-RU" dirty="0" smtClean="0">
              <a:solidFill>
                <a:srgbClr val="171717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формирование 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</a:rPr>
              <a:t>открытого интернет-банка образовательных модулей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, создаваемых лидерами технологического образования различных регионов</a:t>
            </a: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737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08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2C3493"/>
                </a:solidFill>
                <a:latin typeface="Calibri" panose="020F0502020204030204" pitchFamily="34" charset="0"/>
              </a:rPr>
              <a:t>4. Основные </a:t>
            </a:r>
            <a:r>
              <a:rPr lang="ru-RU" sz="3600" b="1" dirty="0">
                <a:solidFill>
                  <a:srgbClr val="2C3493"/>
                </a:solidFill>
                <a:latin typeface="Calibri" panose="020F0502020204030204" pitchFamily="34" charset="0"/>
              </a:rPr>
              <a:t>направления реализации </a:t>
            </a:r>
            <a:r>
              <a:rPr lang="ru-RU" sz="3600" b="1" dirty="0" smtClean="0">
                <a:solidFill>
                  <a:srgbClr val="2C3493"/>
                </a:solidFill>
                <a:latin typeface="Calibri" panose="020F0502020204030204" pitchFamily="34" charset="0"/>
              </a:rPr>
              <a:t>Концепции (4.1)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0857"/>
            <a:ext cx="10515600" cy="5791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71717"/>
                </a:solidFill>
                <a:latin typeface="Calibri" panose="020F0502020204030204" pitchFamily="34" charset="0"/>
              </a:rPr>
              <a:t>введение </a:t>
            </a:r>
            <a:r>
              <a:rPr lang="ru-RU" b="1" dirty="0">
                <a:solidFill>
                  <a:srgbClr val="171717"/>
                </a:solidFill>
                <a:latin typeface="Calibri" panose="020F0502020204030204" pitchFamily="34" charset="0"/>
              </a:rPr>
              <a:t>в контекст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создания и использования современных и традиционных технологий, технологической эволюции человечества, ее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закономерностей, современных тенденций, сущности инновационной деятельности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; </a:t>
            </a:r>
          </a:p>
          <a:p>
            <a:r>
              <a:rPr lang="ru-RU" b="1" dirty="0" smtClean="0">
                <a:solidFill>
                  <a:srgbClr val="171717"/>
                </a:solidFill>
                <a:latin typeface="Calibri" panose="020F0502020204030204" pitchFamily="34" charset="0"/>
              </a:rPr>
              <a:t>получение </a:t>
            </a:r>
            <a:r>
              <a:rPr lang="ru-RU" b="1" dirty="0">
                <a:solidFill>
                  <a:srgbClr val="171717"/>
                </a:solidFill>
                <a:latin typeface="Calibri" panose="020F0502020204030204" pitchFamily="34" charset="0"/>
              </a:rPr>
              <a:t>опыта персонифицированного действия и трудовое воспитание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 в процессе разработки технологических решений и их применения, </a:t>
            </a:r>
            <a:r>
              <a:rPr lang="ru-RU" dirty="0">
                <a:solidFill>
                  <a:srgbClr val="00B050"/>
                </a:solidFill>
                <a:latin typeface="Calibri" panose="020F0502020204030204" pitchFamily="34" charset="0"/>
              </a:rPr>
              <a:t>изучения и анализа меняющихся потребностей человека и общества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; </a:t>
            </a:r>
          </a:p>
          <a:p>
            <a:r>
              <a:rPr lang="ru-RU" b="1" dirty="0" smtClean="0">
                <a:solidFill>
                  <a:srgbClr val="171717"/>
                </a:solidFill>
                <a:latin typeface="Calibri" panose="020F0502020204030204" pitchFamily="34" charset="0"/>
              </a:rPr>
              <a:t>введение </a:t>
            </a:r>
            <a:r>
              <a:rPr lang="ru-RU" b="1" dirty="0">
                <a:solidFill>
                  <a:srgbClr val="171717"/>
                </a:solidFill>
                <a:latin typeface="Calibri" panose="020F0502020204030204" pitchFamily="34" charset="0"/>
              </a:rPr>
              <a:t>в мир профессий, включая профессии будущего, профессиональное самоопределение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(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профессиональные пробы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на основе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видов трудовой деятельности, структуры рынка труда, </a:t>
            </a:r>
            <a:r>
              <a:rPr lang="ru-RU" dirty="0">
                <a:solidFill>
                  <a:schemeClr val="accent2"/>
                </a:solidFill>
                <a:latin typeface="Calibri" panose="020F0502020204030204" pitchFamily="34" charset="0"/>
              </a:rPr>
              <a:t>инновационного предпринимательства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и их организации в регионе проживания, </a:t>
            </a:r>
            <a:r>
              <a:rPr lang="ru-RU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стандартов </a:t>
            </a:r>
            <a:r>
              <a:rPr lang="ru-RU" dirty="0" err="1">
                <a:solidFill>
                  <a:schemeClr val="accent2"/>
                </a:solidFill>
                <a:latin typeface="Calibri" panose="020F0502020204030204" pitchFamily="34" charset="0"/>
              </a:rPr>
              <a:t>Ворлдскиллс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6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679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4.1. Приоритетные результаты освоения ПО «Технология»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70857"/>
            <a:ext cx="12039600" cy="5791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212529"/>
                </a:solidFill>
                <a:latin typeface="Roboto" panose="02000000000000000000" pitchFamily="2" charset="0"/>
              </a:rPr>
              <a:t>ответственное отношение к труду и навыки сотрудничества;</a:t>
            </a:r>
          </a:p>
          <a:p>
            <a:r>
              <a:rPr lang="ru-RU" dirty="0" smtClean="0">
                <a:solidFill>
                  <a:srgbClr val="212529"/>
                </a:solidFill>
                <a:latin typeface="Roboto" panose="02000000000000000000" pitchFamily="2" charset="0"/>
              </a:rPr>
              <a:t>владение проектным подходом</a:t>
            </a:r>
            <a:r>
              <a:rPr lang="ru-RU" b="1" dirty="0" smtClean="0">
                <a:solidFill>
                  <a:srgbClr val="212529"/>
                </a:solidFill>
                <a:latin typeface="Roboto" panose="02000000000000000000" pitchFamily="2" charset="0"/>
              </a:rPr>
              <a:t>;</a:t>
            </a:r>
          </a:p>
          <a:p>
            <a:r>
              <a:rPr lang="ru-RU" dirty="0" smtClean="0">
                <a:solidFill>
                  <a:srgbClr val="212529"/>
                </a:solidFill>
                <a:latin typeface="Roboto" panose="02000000000000000000" pitchFamily="2" charset="0"/>
              </a:rPr>
              <a:t>знакомство </a:t>
            </a:r>
            <a:r>
              <a:rPr lang="ru-RU" dirty="0">
                <a:solidFill>
                  <a:srgbClr val="212529"/>
                </a:solidFill>
                <a:latin typeface="Roboto" panose="02000000000000000000" pitchFamily="2" charset="0"/>
              </a:rPr>
              <a:t>с жизненным циклом продукта и </a:t>
            </a:r>
            <a:r>
              <a:rPr lang="ru-RU" dirty="0">
                <a:solidFill>
                  <a:srgbClr val="FF0000"/>
                </a:solidFill>
                <a:latin typeface="Roboto" panose="02000000000000000000" pitchFamily="2" charset="0"/>
              </a:rPr>
              <a:t>методами проектирования</a:t>
            </a:r>
            <a:r>
              <a:rPr lang="ru-RU" dirty="0">
                <a:solidFill>
                  <a:srgbClr val="212529"/>
                </a:solidFill>
                <a:latin typeface="Roboto" panose="02000000000000000000" pitchFamily="2" charset="0"/>
              </a:rPr>
              <a:t>, </a:t>
            </a:r>
            <a:r>
              <a:rPr lang="ru-RU" dirty="0">
                <a:solidFill>
                  <a:srgbClr val="FF0000"/>
                </a:solidFill>
                <a:latin typeface="Roboto" panose="02000000000000000000" pitchFamily="2" charset="0"/>
              </a:rPr>
              <a:t>решения изобретательских задач</a:t>
            </a:r>
            <a:r>
              <a:rPr lang="ru-RU" dirty="0">
                <a:solidFill>
                  <a:srgbClr val="212529"/>
                </a:solidFill>
                <a:latin typeface="Roboto" panose="02000000000000000000" pitchFamily="2" charset="0"/>
              </a:rPr>
              <a:t>;</a:t>
            </a:r>
          </a:p>
          <a:p>
            <a:r>
              <a:rPr lang="ru-RU" dirty="0">
                <a:solidFill>
                  <a:srgbClr val="212529"/>
                </a:solidFill>
                <a:latin typeface="Roboto" panose="02000000000000000000" pitchFamily="2" charset="0"/>
              </a:rPr>
              <a:t>знакомство с историей развития технологий, традиционных ремесел, современных перспективных технологий; </a:t>
            </a:r>
            <a:r>
              <a:rPr lang="ru-RU" dirty="0">
                <a:solidFill>
                  <a:srgbClr val="FF0000"/>
                </a:solidFill>
                <a:latin typeface="Roboto" panose="02000000000000000000" pitchFamily="2" charset="0"/>
              </a:rPr>
              <a:t>освоение их важнейших базовых элементов</a:t>
            </a:r>
            <a:r>
              <a:rPr lang="ru-RU" dirty="0">
                <a:solidFill>
                  <a:srgbClr val="212529"/>
                </a:solidFill>
                <a:latin typeface="Roboto" panose="02000000000000000000" pitchFamily="2" charset="0"/>
              </a:rPr>
              <a:t>;</a:t>
            </a:r>
          </a:p>
          <a:p>
            <a:r>
              <a:rPr lang="ru-RU" dirty="0">
                <a:solidFill>
                  <a:srgbClr val="212529"/>
                </a:solidFill>
                <a:latin typeface="Roboto" panose="02000000000000000000" pitchFamily="2" charset="0"/>
              </a:rPr>
              <a:t>знакомство с региональным рынком труда и опыт профессионального самоопределения;</a:t>
            </a:r>
          </a:p>
          <a:p>
            <a:r>
              <a:rPr lang="ru-RU" dirty="0">
                <a:solidFill>
                  <a:srgbClr val="212529"/>
                </a:solidFill>
                <a:latin typeface="Roboto" panose="02000000000000000000" pitchFamily="2" charset="0"/>
              </a:rPr>
              <a:t>овладение опытом конструирования и проектирования; навыками применения ИКТ в ходе учебной деятельности;</a:t>
            </a:r>
          </a:p>
          <a:p>
            <a:r>
              <a:rPr lang="ru-RU" dirty="0">
                <a:solidFill>
                  <a:srgbClr val="212529"/>
                </a:solidFill>
                <a:latin typeface="Roboto" panose="02000000000000000000" pitchFamily="2" charset="0"/>
              </a:rPr>
              <a:t>базовые навыки применения основных видов ручного инструмента (в том числе </a:t>
            </a:r>
            <a:r>
              <a:rPr lang="ru-RU" dirty="0" smtClean="0">
                <a:solidFill>
                  <a:srgbClr val="7030A0"/>
                </a:solidFill>
                <a:latin typeface="Roboto" panose="02000000000000000000" pitchFamily="2" charset="0"/>
              </a:rPr>
              <a:t>электрического?</a:t>
            </a:r>
            <a:r>
              <a:rPr lang="ru-RU" dirty="0" smtClean="0">
                <a:solidFill>
                  <a:srgbClr val="212529"/>
                </a:solidFill>
                <a:latin typeface="Roboto" panose="02000000000000000000" pitchFamily="2" charset="0"/>
              </a:rPr>
              <a:t>) </a:t>
            </a:r>
            <a:r>
              <a:rPr lang="ru-RU" dirty="0">
                <a:solidFill>
                  <a:srgbClr val="212529"/>
                </a:solidFill>
                <a:latin typeface="Roboto" panose="02000000000000000000" pitchFamily="2" charset="0"/>
              </a:rPr>
              <a:t>как ресурса для решения технологических задач, в том числе в быту;</a:t>
            </a:r>
          </a:p>
          <a:p>
            <a:r>
              <a:rPr lang="ru-RU" dirty="0">
                <a:solidFill>
                  <a:srgbClr val="FF0000"/>
                </a:solidFill>
                <a:latin typeface="Roboto" panose="02000000000000000000" pitchFamily="2" charset="0"/>
              </a:rPr>
              <a:t>умение использовать технологии программирования, обработки и анализа больших массивов данных и машинного обучения</a:t>
            </a:r>
            <a:r>
              <a:rPr lang="ru-RU" dirty="0">
                <a:solidFill>
                  <a:srgbClr val="212529"/>
                </a:solidFill>
                <a:latin typeface="Roboto" panose="02000000000000000000" pitchFamily="2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7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7491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Законодательство, регулирующие отношения в области образования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6057" y="674914"/>
            <a:ext cx="9927772" cy="61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3986"/>
            <a:ext cx="10515600" cy="55794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4. 1….. Содержание ПО «Технология»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029" y="573436"/>
            <a:ext cx="11473542" cy="628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2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0" y="1"/>
            <a:ext cx="11473543" cy="5878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2C3493"/>
                </a:solidFill>
                <a:latin typeface="Calibri" panose="020F0502020204030204" pitchFamily="34" charset="0"/>
              </a:rPr>
              <a:t>4.1 …Условия </a:t>
            </a:r>
            <a:r>
              <a:rPr lang="ru-RU" b="1" dirty="0">
                <a:solidFill>
                  <a:srgbClr val="2C3493"/>
                </a:solidFill>
                <a:latin typeface="Calibri" panose="020F0502020204030204" pitchFamily="34" charset="0"/>
              </a:rPr>
              <a:t>реализации Концепции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87829"/>
            <a:ext cx="12192000" cy="6270171"/>
          </a:xfrm>
        </p:spPr>
        <p:txBody>
          <a:bodyPr>
            <a:normAutofit fontScale="92500" lnSpcReduction="10000"/>
          </a:bodyPr>
          <a:lstStyle/>
          <a:p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171717"/>
                </a:solidFill>
                <a:latin typeface="Calibri" panose="020F0502020204030204" pitchFamily="34" charset="0"/>
              </a:rPr>
              <a:t>адаптировать </a:t>
            </a:r>
            <a:r>
              <a:rPr lang="ru-RU" b="1" dirty="0">
                <a:solidFill>
                  <a:srgbClr val="171717"/>
                </a:solidFill>
                <a:latin typeface="Calibri" panose="020F0502020204030204" pitchFamily="34" charset="0"/>
              </a:rPr>
              <a:t>ФГОС общего образования и примерные основные общеобразовательные программы, к новым целям и задачам предметной области «Технология», </a:t>
            </a:r>
            <a:r>
              <a:rPr lang="ru-RU" b="1" u="sng" dirty="0">
                <a:solidFill>
                  <a:srgbClr val="171717"/>
                </a:solidFill>
                <a:latin typeface="Calibri" panose="020F0502020204030204" pitchFamily="34" charset="0"/>
              </a:rPr>
              <a:t>предусматривая </a:t>
            </a:r>
            <a:r>
              <a:rPr lang="ru-RU" b="1" u="sng" dirty="0">
                <a:solidFill>
                  <a:srgbClr val="FF0000"/>
                </a:solidFill>
                <a:latin typeface="Calibri" panose="020F0502020204030204" pitchFamily="34" charset="0"/>
              </a:rPr>
              <a:t>вариативность ее освоения</a:t>
            </a:r>
            <a:r>
              <a:rPr lang="ru-RU" b="1" dirty="0" smtClean="0">
                <a:solidFill>
                  <a:srgbClr val="171717"/>
                </a:solidFill>
                <a:latin typeface="Calibri" panose="020F0502020204030204" pitchFamily="34" charset="0"/>
              </a:rPr>
              <a:t>; </a:t>
            </a:r>
            <a:endParaRPr lang="ru-RU" dirty="0">
              <a:solidFill>
                <a:srgbClr val="171717"/>
              </a:solidFill>
              <a:latin typeface="Calibri" panose="020F0502020204030204" pitchFamily="34" charset="0"/>
            </a:endParaRPr>
          </a:p>
          <a:p>
            <a:r>
              <a:rPr lang="ru-RU" b="1" dirty="0" smtClean="0">
                <a:solidFill>
                  <a:srgbClr val="171717"/>
                </a:solidFill>
                <a:latin typeface="Calibri" panose="020F0502020204030204" pitchFamily="34" charset="0"/>
              </a:rPr>
              <a:t>использовать </a:t>
            </a:r>
            <a:r>
              <a:rPr lang="ru-RU" b="1" u="sng" dirty="0" smtClean="0">
                <a:solidFill>
                  <a:srgbClr val="171717"/>
                </a:solidFill>
                <a:latin typeface="Calibri" panose="020F0502020204030204" pitchFamily="34" charset="0"/>
              </a:rPr>
              <a:t>ресурсы: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организаций дополнительного образования (детские технопарки, «</a:t>
            </a:r>
            <a:r>
              <a:rPr lang="ru-RU" dirty="0" err="1">
                <a:solidFill>
                  <a:srgbClr val="171717"/>
                </a:solidFill>
                <a:latin typeface="Calibri" panose="020F0502020204030204" pitchFamily="34" charset="0"/>
              </a:rPr>
              <a:t>Кванториумы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», </a:t>
            </a:r>
            <a:r>
              <a:rPr lang="ru-RU" dirty="0" err="1">
                <a:solidFill>
                  <a:srgbClr val="171717"/>
                </a:solidFill>
                <a:latin typeface="Calibri" panose="020F0502020204030204" pitchFamily="34" charset="0"/>
              </a:rPr>
              <a:t>ЦМИТы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171717"/>
                </a:solidFill>
                <a:latin typeface="Calibri" panose="020F0502020204030204" pitchFamily="34" charset="0"/>
              </a:rPr>
              <a:t>Фаблабы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), специализированные центры </a:t>
            </a: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компетенций </a:t>
            </a: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( включая движения </a:t>
            </a:r>
            <a:r>
              <a:rPr lang="ru-RU" dirty="0" err="1" smtClean="0">
                <a:solidFill>
                  <a:srgbClr val="171717"/>
                </a:solidFill>
                <a:latin typeface="Calibri" panose="020F0502020204030204" pitchFamily="34" charset="0"/>
              </a:rPr>
              <a:t>Ворлдскиллс</a:t>
            </a: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);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музеев; организаций, осуществляющих обучение по программам профессионального образования и профессионального обучения, а также государственных и частных корпораций</a:t>
            </a: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; </a:t>
            </a:r>
            <a:endParaRPr lang="ru-RU" dirty="0">
              <a:solidFill>
                <a:srgbClr val="171717"/>
              </a:solidFill>
              <a:latin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предоставить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обучающимся возможность </a:t>
            </a:r>
            <a:r>
              <a:rPr lang="ru-RU" b="1" dirty="0">
                <a:solidFill>
                  <a:srgbClr val="171717"/>
                </a:solidFill>
                <a:latin typeface="Calibri" panose="020F0502020204030204" pitchFamily="34" charset="0"/>
              </a:rPr>
              <a:t>использовать цифровые ресурсы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(инструменты, источники и сервисы) </a:t>
            </a: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</a:rPr>
              <a:t>на всех предметах???</a:t>
            </a: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, включая процедуру итоговой аттестации, так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, как они используются сегодня в профессиональной и повседневной технологически ориентированной деятельности человека; </a:t>
            </a:r>
          </a:p>
          <a:p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использовать </a:t>
            </a:r>
            <a:r>
              <a:rPr lang="ru-RU" b="1" dirty="0">
                <a:solidFill>
                  <a:srgbClr val="171717"/>
                </a:solidFill>
                <a:latin typeface="Calibri" panose="020F0502020204030204" pitchFamily="34" charset="0"/>
              </a:rPr>
              <a:t>социальные и профессиональные личностно-значимые и общественно-значимые практики,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обеспечивающие </a:t>
            </a:r>
            <a:r>
              <a:rPr lang="ru-RU" b="1" u="sng" dirty="0">
                <a:solidFill>
                  <a:srgbClr val="171717"/>
                </a:solidFill>
                <a:latin typeface="Calibri" panose="020F0502020204030204" pitchFamily="34" charset="0"/>
              </a:rPr>
              <a:t>получение начальных профессиональных навыков с учетом потребности экономики </a:t>
            </a:r>
            <a:r>
              <a:rPr lang="ru-RU" b="1" u="sng" dirty="0" smtClean="0">
                <a:solidFill>
                  <a:srgbClr val="171717"/>
                </a:solidFill>
                <a:latin typeface="Calibri" panose="020F0502020204030204" pitchFamily="34" charset="0"/>
              </a:rPr>
              <a:t>региона!!!! </a:t>
            </a: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(где - в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ЦМИТ, центрах компетенций </a:t>
            </a:r>
            <a:r>
              <a:rPr lang="ru-RU" dirty="0" err="1">
                <a:solidFill>
                  <a:srgbClr val="171717"/>
                </a:solidFill>
                <a:latin typeface="Calibri" panose="020F0502020204030204" pitchFamily="34" charset="0"/>
              </a:rPr>
              <a:t>Ворлдскиллс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, детско-взрослых производствах, школьной ИКТ-инфраструктуре и школьных компаниях</a:t>
            </a: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)</a:t>
            </a:r>
            <a:endParaRPr lang="ru-RU" dirty="0">
              <a:solidFill>
                <a:srgbClr val="171717"/>
              </a:solidFill>
              <a:latin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7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880" y="768096"/>
            <a:ext cx="11795760" cy="550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46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7313"/>
          </a:xfrm>
        </p:spPr>
        <p:txBody>
          <a:bodyPr>
            <a:normAutofit fontScale="90000"/>
          </a:bodyPr>
          <a:lstStyle/>
          <a:p>
            <a:r>
              <a:rPr lang="ru-RU" dirty="0"/>
              <a:t>Реализации содержания учебного предмета «Технология» на базе «</a:t>
            </a:r>
            <a:r>
              <a:rPr lang="ru-RU" dirty="0" err="1"/>
              <a:t>Кванториумов</a:t>
            </a:r>
            <a:r>
              <a:rPr lang="ru-RU" dirty="0"/>
              <a:t>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27314"/>
            <a:ext cx="12192000" cy="6030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827315"/>
            <a:ext cx="12039600" cy="2743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570515"/>
            <a:ext cx="12039600" cy="32874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0396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486" y="3244334"/>
            <a:ext cx="10167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hlinkClick r:id="rId7"/>
              </a:rPr>
              <a:t>https://vimeo.com/148723352</a:t>
            </a:r>
            <a:endParaRPr lang="ru-RU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2388" y="0"/>
            <a:ext cx="12085892" cy="1303020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https://www.roskvantorium.ru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   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://vk.com/roskvantorium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8016" y="1383410"/>
            <a:ext cx="11905488" cy="54745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17" y="1051560"/>
            <a:ext cx="11905488" cy="5623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303020"/>
            <a:ext cx="12315825" cy="54635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015" y="1303020"/>
            <a:ext cx="12033505" cy="54635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98" y="1297496"/>
            <a:ext cx="12296775" cy="5383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795" y="1548956"/>
            <a:ext cx="11857007" cy="52176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580" y="1206055"/>
            <a:ext cx="7515877" cy="432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344400" cy="4789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4.2-4.4Направления реализации концепции на уровнях общего образования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478970"/>
            <a:ext cx="12192000" cy="637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4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62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2E3695"/>
                </a:solidFill>
                <a:latin typeface="Calibri" panose="020F0502020204030204" pitchFamily="34" charset="0"/>
              </a:rPr>
              <a:t>4.2…Начальное </a:t>
            </a:r>
            <a:r>
              <a:rPr lang="ru-RU" b="1" dirty="0">
                <a:solidFill>
                  <a:srgbClr val="2E3695"/>
                </a:solidFill>
                <a:latin typeface="Calibri" panose="020F0502020204030204" pitchFamily="34" charset="0"/>
              </a:rPr>
              <a:t>общее 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713" y="762000"/>
            <a:ext cx="11800115" cy="59436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включает </a:t>
            </a:r>
            <a:r>
              <a:rPr lang="ru-RU" b="1" dirty="0">
                <a:solidFill>
                  <a:srgbClr val="171717"/>
                </a:solidFill>
                <a:latin typeface="Calibri" panose="020F0502020204030204" pitchFamily="34" charset="0"/>
              </a:rPr>
              <a:t>следующие направления: </a:t>
            </a:r>
            <a:endParaRPr lang="ru-RU" dirty="0">
              <a:solidFill>
                <a:srgbClr val="171717"/>
              </a:solidFill>
              <a:latin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2C3493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Calibri" panose="020F0502020204030204" pitchFamily="34" charset="0"/>
              </a:rPr>
              <a:t>практическое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 знакомство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с материальными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</a:rPr>
              <a:t>технологиями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прошлых эпох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, с художественными промыслами народов России, в том числе в интеграции с изобразительным искусством, технологиями быта; </a:t>
            </a:r>
          </a:p>
          <a:p>
            <a:r>
              <a:rPr lang="ru-RU" dirty="0" smtClean="0">
                <a:solidFill>
                  <a:srgbClr val="2C3493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применение ИКТ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</a:rPr>
              <a:t>при изучении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всех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</a:rPr>
              <a:t> учебных </a:t>
            </a:r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предметов???</a:t>
            </a: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,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включая набор текста, поиск информации в сети Интернет, компьютерный дизайн, анимацию, видеосъемку, измерение и анализ массивов данных; </a:t>
            </a:r>
          </a:p>
          <a:p>
            <a:r>
              <a:rPr lang="ru-RU" dirty="0" smtClean="0">
                <a:solidFill>
                  <a:srgbClr val="2C3493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освоение </a:t>
            </a:r>
            <a:r>
              <a:rPr lang="ru-RU" i="1" dirty="0">
                <a:solidFill>
                  <a:srgbClr val="171717"/>
                </a:solidFill>
                <a:latin typeface="Calibri" panose="020F0502020204030204" pitchFamily="34" charset="0"/>
              </a:rPr>
              <a:t>в рамках </a:t>
            </a:r>
            <a:r>
              <a:rPr lang="ru-RU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предметной области «Математика и информатика» ??? </a:t>
            </a: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основ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программирования для виртуальных сред и моделей; </a:t>
            </a:r>
          </a:p>
          <a:p>
            <a:r>
              <a:rPr lang="ru-RU" dirty="0" smtClean="0">
                <a:solidFill>
                  <a:srgbClr val="2C3493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проектирование и изготовление самодельных приборов и устройств для проведения учебных исследований, сбора и анализа данных, в том числе компьютерного, </a:t>
            </a:r>
            <a:r>
              <a:rPr lang="ru-RU" i="1" dirty="0">
                <a:solidFill>
                  <a:srgbClr val="171717"/>
                </a:solidFill>
                <a:latin typeface="Calibri" panose="020F0502020204030204" pitchFamily="34" charset="0"/>
              </a:rPr>
              <a:t>при изучении учебного предмета «Окружающий мир»; </a:t>
            </a:r>
            <a:endParaRPr lang="ru-RU" dirty="0">
              <a:solidFill>
                <a:srgbClr val="171717"/>
              </a:solidFill>
              <a:latin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2C3493"/>
                </a:solidFill>
                <a:latin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171717"/>
                </a:solidFill>
                <a:latin typeface="Calibri" panose="020F0502020204030204" pitchFamily="34" charset="0"/>
              </a:rPr>
              <a:t>во внеурочной деятельности и дополнительном образовании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организуются образовательные путешествия (экскурсии), где обучающиеся знакомятся с трудовыми процессами, технологической оснащенностью общества. </a:t>
            </a:r>
          </a:p>
        </p:txBody>
      </p:sp>
    </p:spTree>
    <p:extLst>
      <p:ext uri="{BB962C8B-B14F-4D97-AF65-F5344CB8AC3E}">
        <p14:creationId xmlns:p14="http://schemas.microsoft.com/office/powerpoint/2010/main" val="395985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5225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2E3695"/>
                </a:solidFill>
                <a:latin typeface="Calibri" panose="020F0502020204030204" pitchFamily="34" charset="0"/>
              </a:rPr>
              <a:t>4.3. …Основное </a:t>
            </a:r>
            <a:r>
              <a:rPr lang="ru-RU" b="1" dirty="0">
                <a:solidFill>
                  <a:srgbClr val="2E3695"/>
                </a:solidFill>
                <a:latin typeface="Calibri" panose="020F0502020204030204" pitchFamily="34" charset="0"/>
              </a:rPr>
              <a:t>общее 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943" y="674914"/>
            <a:ext cx="11778343" cy="5900057"/>
          </a:xfrm>
        </p:spPr>
        <p:txBody>
          <a:bodyPr>
            <a:normAutofit fontScale="77500" lnSpcReduction="20000"/>
          </a:bodyPr>
          <a:lstStyle/>
          <a:p>
            <a:r>
              <a:rPr lang="ru-RU" sz="3200" b="1" dirty="0">
                <a:solidFill>
                  <a:srgbClr val="171717"/>
                </a:solidFill>
                <a:latin typeface="Calibri" panose="020F0502020204030204" pitchFamily="34" charset="0"/>
              </a:rPr>
              <a:t>Важными элементами образовательной деятельности в предметной области «Технология» являются: </a:t>
            </a:r>
            <a:endParaRPr lang="ru-RU" sz="3200" dirty="0">
              <a:solidFill>
                <a:srgbClr val="171717"/>
              </a:solidFill>
              <a:latin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приобретение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практических умений и опыта, необходимых для </a:t>
            </a:r>
            <a:r>
              <a:rPr lang="ru-RU" b="1" u="sng" dirty="0">
                <a:solidFill>
                  <a:srgbClr val="C00000"/>
                </a:solidFill>
                <a:latin typeface="Calibri" panose="020F0502020204030204" pitchFamily="34" charset="0"/>
              </a:rPr>
              <a:t>разумной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 организации собственной </a:t>
            </a:r>
            <a:r>
              <a:rPr lang="ru-RU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жизни;</a:t>
            </a:r>
            <a:endParaRPr lang="ru-RU" dirty="0">
              <a:solidFill>
                <a:srgbClr val="171717"/>
              </a:solidFill>
              <a:latin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2C3493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</a:rPr>
              <a:t>освоение </a:t>
            </a:r>
            <a:r>
              <a:rPr lang="ru-RU" b="1" u="sng" dirty="0" smtClean="0">
                <a:solidFill>
                  <a:srgbClr val="C00000"/>
                </a:solidFill>
                <a:latin typeface="Calibri" panose="020F0502020204030204" pitchFamily="34" charset="0"/>
              </a:rPr>
              <a:t>рукотворного</a:t>
            </a:r>
            <a:r>
              <a:rPr lang="ru-RU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</a:rPr>
              <a:t>мира 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в форме его воссоздания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</a:rPr>
              <a:t>, понимания его функционирования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и возникающих проблем; в первую очередь через создание и использование учебных моделей (реальных и виртуальных), которое </a:t>
            </a:r>
            <a:r>
              <a:rPr lang="ru-RU" i="1" dirty="0">
                <a:solidFill>
                  <a:srgbClr val="171717"/>
                </a:solidFill>
                <a:latin typeface="Calibri" panose="020F0502020204030204" pitchFamily="34" charset="0"/>
              </a:rPr>
              <a:t>стимулирует интерес к предмету; </a:t>
            </a:r>
            <a:endParaRPr lang="ru-RU" dirty="0">
              <a:solidFill>
                <a:srgbClr val="171717"/>
              </a:solidFill>
              <a:latin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2C3493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</a:rPr>
              <a:t>изготовление объектов, знакомящее с профессиональными компетенциями и практиками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; </a:t>
            </a:r>
            <a:r>
              <a:rPr lang="ru-RU" i="1" dirty="0" smtClean="0">
                <a:solidFill>
                  <a:srgbClr val="171717"/>
                </a:solidFill>
                <a:latin typeface="Calibri" panose="020F0502020204030204" pitchFamily="34" charset="0"/>
              </a:rPr>
              <a:t>ежегодное практическое </a:t>
            </a:r>
            <a:r>
              <a:rPr lang="ru-RU" i="1" dirty="0">
                <a:solidFill>
                  <a:srgbClr val="171717"/>
                </a:solidFill>
                <a:latin typeface="Calibri" panose="020F0502020204030204" pitchFamily="34" charset="0"/>
              </a:rPr>
              <a:t>знакомство с 3-4 видами профессиональной деятельности из разных сфер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(с использованием современных технологий) </a:t>
            </a:r>
            <a:r>
              <a:rPr lang="ru-RU" i="1" dirty="0">
                <a:solidFill>
                  <a:srgbClr val="171717"/>
                </a:solidFill>
                <a:latin typeface="Calibri" panose="020F0502020204030204" pitchFamily="34" charset="0"/>
              </a:rPr>
              <a:t>и более углубленно – с одним видом деятельности через интеграцию с практиками, реализованными в движении </a:t>
            </a:r>
            <a:r>
              <a:rPr lang="ru-RU" i="1" dirty="0" err="1">
                <a:solidFill>
                  <a:srgbClr val="C00000"/>
                </a:solidFill>
                <a:latin typeface="Calibri" panose="020F0502020204030204" pitchFamily="34" charset="0"/>
              </a:rPr>
              <a:t>Ворлдскиллс</a:t>
            </a:r>
            <a:r>
              <a:rPr lang="ru-RU" i="1" dirty="0">
                <a:solidFill>
                  <a:srgbClr val="C00000"/>
                </a:solidFill>
                <a:latin typeface="Calibri" panose="020F0502020204030204" pitchFamily="34" charset="0"/>
              </a:rPr>
              <a:t>; 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2C3493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формирование универсальных учебных действий: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</a:rPr>
              <a:t>освоение проектной деятельности как способа преобразования реальности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в соответствии с поставленной целью </a:t>
            </a: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по </a:t>
            </a:r>
            <a:r>
              <a:rPr lang="ru-RU" b="1" dirty="0">
                <a:solidFill>
                  <a:srgbClr val="171717"/>
                </a:solidFill>
                <a:latin typeface="Calibri" panose="020F0502020204030204" pitchFamily="34" charset="0"/>
              </a:rPr>
              <a:t>схеме</a:t>
            </a:r>
            <a:r>
              <a:rPr lang="ru-RU" b="1" u="sng" dirty="0">
                <a:solidFill>
                  <a:srgbClr val="7030A0"/>
                </a:solidFill>
                <a:latin typeface="Calibri" panose="020F0502020204030204" pitchFamily="34" charset="0"/>
              </a:rPr>
              <a:t> цикла дизайн-процесса и жизненного цикла </a:t>
            </a:r>
            <a:r>
              <a:rPr lang="ru-RU" b="1" u="sng" dirty="0" smtClean="0">
                <a:solidFill>
                  <a:srgbClr val="7030A0"/>
                </a:solidFill>
                <a:latin typeface="Calibri" panose="020F0502020204030204" pitchFamily="34" charset="0"/>
              </a:rPr>
              <a:t>продукта</a:t>
            </a: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; </a:t>
            </a:r>
            <a:r>
              <a:rPr lang="ru-RU" b="1" dirty="0">
                <a:solidFill>
                  <a:srgbClr val="171717"/>
                </a:solidFill>
                <a:latin typeface="Calibri" panose="020F0502020204030204" pitchFamily="34" charset="0"/>
              </a:rPr>
              <a:t>изобретение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, поиск принципиально новых для обучающегося </a:t>
            </a: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решений; </a:t>
            </a:r>
            <a:endParaRPr lang="ru-RU" dirty="0">
              <a:solidFill>
                <a:srgbClr val="171717"/>
              </a:solidFill>
              <a:latin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формирование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ключевых компетентностей: информационной, коммуникативной, навыков командной работы и сотрудничества; инициативности, гибкости мышления, </a:t>
            </a:r>
            <a:r>
              <a:rPr lang="ru-RU" b="1" dirty="0">
                <a:solidFill>
                  <a:srgbClr val="7030A0"/>
                </a:solidFill>
                <a:latin typeface="Calibri" panose="020F0502020204030204" pitchFamily="34" charset="0"/>
              </a:rPr>
              <a:t>предприимчивости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, самоорганизации; </a:t>
            </a:r>
          </a:p>
          <a:p>
            <a:r>
              <a:rPr lang="ru-RU" dirty="0" smtClean="0">
                <a:solidFill>
                  <a:srgbClr val="2C3493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знакомство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</a:rPr>
              <a:t>с гуманитарными и материальными технологиями в реальной экономике территории проживания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обучающихся, с миром профессий и организацией рынков труда. </a:t>
            </a:r>
          </a:p>
        </p:txBody>
      </p:sp>
    </p:spTree>
    <p:extLst>
      <p:ext uri="{BB962C8B-B14F-4D97-AF65-F5344CB8AC3E}">
        <p14:creationId xmlns:p14="http://schemas.microsoft.com/office/powerpoint/2010/main" val="25490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017"/>
            <a:ext cx="10515600" cy="9692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0151"/>
            <a:ext cx="58007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0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171" y="0"/>
            <a:ext cx="11821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232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Что ( какое содержание) должно быть </a:t>
            </a:r>
            <a:r>
              <a:rPr lang="ru-RU" sz="3600" b="1" u="sng" dirty="0" smtClean="0">
                <a:solidFill>
                  <a:srgbClr val="FF0000"/>
                </a:solidFill>
              </a:rPr>
              <a:t>оперативно ВВЕДЕНО </a:t>
            </a:r>
            <a:r>
              <a:rPr lang="ru-RU" sz="3600" b="1" dirty="0" smtClean="0"/>
              <a:t>в образовательную деятельность в рамках ООО?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023256"/>
            <a:ext cx="12039600" cy="5834743"/>
          </a:xfrm>
        </p:spPr>
        <p:txBody>
          <a:bodyPr/>
          <a:lstStyle/>
          <a:p>
            <a:r>
              <a:rPr lang="ru-RU" dirty="0" smtClean="0"/>
              <a:t>содержание, </a:t>
            </a:r>
            <a:r>
              <a:rPr lang="ru-RU" dirty="0"/>
              <a:t>адекватно </a:t>
            </a:r>
            <a:r>
              <a:rPr lang="ru-RU" dirty="0" smtClean="0"/>
              <a:t>отражающее </a:t>
            </a:r>
            <a:r>
              <a:rPr lang="ru-RU" dirty="0"/>
              <a:t>смену жизненных реалий и формирование пространства профессиональной ориентации и самоопределения </a:t>
            </a:r>
            <a:r>
              <a:rPr lang="ru-RU" dirty="0" smtClean="0"/>
              <a:t>личности</a:t>
            </a:r>
          </a:p>
          <a:p>
            <a:r>
              <a:rPr lang="ru-RU" dirty="0">
                <a:solidFill>
                  <a:srgbClr val="0070C0"/>
                </a:solidFill>
                <a:latin typeface="Open Sans" panose="020B0606030504020204" pitchFamily="34" charset="0"/>
              </a:rPr>
              <a:t>компьютерное черчение, промышленный дизайн; 3D-моделирование, </a:t>
            </a:r>
            <a:r>
              <a:rPr lang="ru-RU" dirty="0" err="1">
                <a:solidFill>
                  <a:srgbClr val="0070C0"/>
                </a:solidFill>
                <a:latin typeface="Open Sans" panose="020B0606030504020204" pitchFamily="34" charset="0"/>
              </a:rPr>
              <a:t>прототипирование</a:t>
            </a:r>
            <a:r>
              <a:rPr lang="ru-RU" dirty="0">
                <a:solidFill>
                  <a:srgbClr val="0070C0"/>
                </a:solidFill>
                <a:latin typeface="Open Sans" panose="020B0606030504020204" pitchFamily="34" charset="0"/>
              </a:rPr>
              <a:t>, технологии цифрового производства в области обработки материалов (ручной и станочной, в том числе </a:t>
            </a:r>
            <a:r>
              <a:rPr lang="ru-RU" dirty="0" smtClean="0">
                <a:solidFill>
                  <a:srgbClr val="0070C0"/>
                </a:solidFill>
                <a:latin typeface="Open Sans" panose="020B0606030504020204" pitchFamily="34" charset="0"/>
              </a:rPr>
              <a:t>станками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Open Sans" panose="020B0606030504020204" pitchFamily="34" charset="0"/>
              </a:rPr>
              <a:t>с </a:t>
            </a:r>
            <a:r>
              <a:rPr lang="ru-RU" dirty="0">
                <a:solidFill>
                  <a:srgbClr val="0070C0"/>
                </a:solidFill>
                <a:latin typeface="Open Sans" panose="020B0606030504020204" pitchFamily="34" charset="0"/>
              </a:rPr>
              <a:t>числовым программным управлением и лазерной обработкой), аддитивные технологии; </a:t>
            </a:r>
            <a:r>
              <a:rPr lang="ru-RU" dirty="0" err="1">
                <a:solidFill>
                  <a:srgbClr val="0070C0"/>
                </a:solidFill>
                <a:latin typeface="Open Sans" panose="020B0606030504020204" pitchFamily="34" charset="0"/>
              </a:rPr>
              <a:t>нанотехнологии</a:t>
            </a:r>
            <a:r>
              <a:rPr lang="ru-RU" dirty="0">
                <a:solidFill>
                  <a:srgbClr val="0070C0"/>
                </a:solidFill>
                <a:latin typeface="Open Sans" panose="020B0606030504020204" pitchFamily="34" charset="0"/>
              </a:rPr>
              <a:t>; робототехника и системы автоматического управления; технологии электротехники, электроники и электроэнергетики; строительство; транспорт; </a:t>
            </a:r>
            <a:r>
              <a:rPr lang="ru-RU" dirty="0" err="1">
                <a:solidFill>
                  <a:srgbClr val="0070C0"/>
                </a:solidFill>
                <a:latin typeface="Open Sans" panose="020B0606030504020204" pitchFamily="34" charset="0"/>
              </a:rPr>
              <a:t>агро</a:t>
            </a:r>
            <a:r>
              <a:rPr lang="ru-RU" dirty="0">
                <a:solidFill>
                  <a:srgbClr val="0070C0"/>
                </a:solidFill>
                <a:latin typeface="Open Sans" panose="020B0606030504020204" pitchFamily="34" charset="0"/>
              </a:rPr>
              <a:t>- и биотехнологии; обработка пищевых продуктов; технологии умного дома и интернета вещей, СМИ, реклама, </a:t>
            </a:r>
            <a:r>
              <a:rPr lang="ru-RU" dirty="0" smtClean="0">
                <a:solidFill>
                  <a:srgbClr val="0070C0"/>
                </a:solidFill>
                <a:latin typeface="Open Sans" panose="020B0606030504020204" pitchFamily="34" charset="0"/>
              </a:rPr>
              <a:t>маркетинг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43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017829" cy="5900057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latin typeface="Open Sans" panose="020B0606030504020204" pitchFamily="34" charset="0"/>
              </a:rPr>
              <a:t>компьютерное черчение</a:t>
            </a:r>
            <a:r>
              <a:rPr lang="ru-RU" b="1" dirty="0" smtClean="0">
                <a:latin typeface="Open Sans" panose="020B0606030504020204" pitchFamily="34" charset="0"/>
              </a:rPr>
              <a:t>,</a:t>
            </a:r>
          </a:p>
          <a:p>
            <a:r>
              <a:rPr lang="ru-RU" b="1" dirty="0" smtClean="0">
                <a:latin typeface="Open Sans" panose="020B0606030504020204" pitchFamily="34" charset="0"/>
              </a:rPr>
              <a:t> </a:t>
            </a:r>
            <a:r>
              <a:rPr lang="ru-RU" b="1" dirty="0">
                <a:latin typeface="Open Sans" panose="020B0606030504020204" pitchFamily="34" charset="0"/>
              </a:rPr>
              <a:t>промышленный дизайн</a:t>
            </a:r>
            <a:r>
              <a:rPr lang="ru-RU" b="1" dirty="0" smtClean="0">
                <a:latin typeface="Open Sans" panose="020B0606030504020204" pitchFamily="34" charset="0"/>
              </a:rPr>
              <a:t>;</a:t>
            </a:r>
          </a:p>
          <a:p>
            <a:r>
              <a:rPr lang="ru-RU" b="1" dirty="0" smtClean="0">
                <a:latin typeface="Open Sans" panose="020B0606030504020204" pitchFamily="34" charset="0"/>
              </a:rPr>
              <a:t> </a:t>
            </a:r>
            <a:r>
              <a:rPr lang="ru-RU" b="1" dirty="0">
                <a:latin typeface="Open Sans" panose="020B0606030504020204" pitchFamily="34" charset="0"/>
              </a:rPr>
              <a:t>3D-моделирование, </a:t>
            </a:r>
            <a:endParaRPr lang="ru-RU" b="1" dirty="0" smtClean="0">
              <a:latin typeface="Open Sans" panose="020B0606030504020204" pitchFamily="34" charset="0"/>
            </a:endParaRPr>
          </a:p>
          <a:p>
            <a:r>
              <a:rPr lang="ru-RU" b="1" dirty="0" err="1" smtClean="0">
                <a:latin typeface="Open Sans" panose="020B0606030504020204" pitchFamily="34" charset="0"/>
              </a:rPr>
              <a:t>прототипирование</a:t>
            </a:r>
            <a:r>
              <a:rPr lang="ru-RU" b="1" dirty="0">
                <a:latin typeface="Open Sans" panose="020B0606030504020204" pitchFamily="34" charset="0"/>
              </a:rPr>
              <a:t>, </a:t>
            </a:r>
            <a:endParaRPr lang="ru-RU" b="1" dirty="0" smtClean="0">
              <a:latin typeface="Open Sans" panose="020B0606030504020204" pitchFamily="34" charset="0"/>
            </a:endParaRPr>
          </a:p>
          <a:p>
            <a:r>
              <a:rPr lang="ru-RU" b="1" dirty="0" smtClean="0">
                <a:latin typeface="Open Sans" panose="020B0606030504020204" pitchFamily="34" charset="0"/>
              </a:rPr>
              <a:t>технологии </a:t>
            </a:r>
            <a:r>
              <a:rPr lang="ru-RU" b="1" dirty="0">
                <a:latin typeface="Open Sans" panose="020B0606030504020204" pitchFamily="34" charset="0"/>
              </a:rPr>
              <a:t>цифрового производства в области обработки материалов (ручной и станочной, в том числе </a:t>
            </a:r>
            <a:r>
              <a:rPr lang="ru-RU" b="1" dirty="0" smtClean="0">
                <a:latin typeface="Open Sans" panose="020B0606030504020204" pitchFamily="34" charset="0"/>
              </a:rPr>
              <a:t>станками</a:t>
            </a:r>
            <a:r>
              <a:rPr lang="ru-RU" b="1" dirty="0" smtClean="0"/>
              <a:t> </a:t>
            </a:r>
            <a:r>
              <a:rPr lang="ru-RU" b="1" dirty="0" smtClean="0">
                <a:latin typeface="Open Sans" panose="020B0606030504020204" pitchFamily="34" charset="0"/>
              </a:rPr>
              <a:t>с </a:t>
            </a:r>
            <a:r>
              <a:rPr lang="ru-RU" b="1" dirty="0">
                <a:latin typeface="Open Sans" panose="020B0606030504020204" pitchFamily="34" charset="0"/>
              </a:rPr>
              <a:t>числовым программным управлением и лазерной обработкой</a:t>
            </a:r>
            <a:r>
              <a:rPr lang="ru-RU" b="1" dirty="0" smtClean="0">
                <a:latin typeface="Open Sans" panose="020B0606030504020204" pitchFamily="34" charset="0"/>
              </a:rPr>
              <a:t>),</a:t>
            </a:r>
          </a:p>
          <a:p>
            <a:r>
              <a:rPr lang="ru-RU" b="1" dirty="0" smtClean="0">
                <a:latin typeface="Open Sans" panose="020B0606030504020204" pitchFamily="34" charset="0"/>
              </a:rPr>
              <a:t> </a:t>
            </a:r>
            <a:r>
              <a:rPr lang="ru-RU" b="1" dirty="0">
                <a:latin typeface="Open Sans" panose="020B0606030504020204" pitchFamily="34" charset="0"/>
              </a:rPr>
              <a:t>аддитивные технологии</a:t>
            </a:r>
            <a:r>
              <a:rPr lang="ru-RU" b="1" dirty="0" smtClean="0">
                <a:latin typeface="Open Sans" panose="020B0606030504020204" pitchFamily="34" charset="0"/>
              </a:rPr>
              <a:t>;</a:t>
            </a:r>
          </a:p>
          <a:p>
            <a:r>
              <a:rPr lang="ru-RU" b="1" dirty="0" smtClean="0">
                <a:latin typeface="Open Sans" panose="020B0606030504020204" pitchFamily="34" charset="0"/>
              </a:rPr>
              <a:t> </a:t>
            </a:r>
            <a:r>
              <a:rPr lang="ru-RU" b="1" dirty="0" err="1">
                <a:latin typeface="Open Sans" panose="020B0606030504020204" pitchFamily="34" charset="0"/>
              </a:rPr>
              <a:t>нанотехнологии</a:t>
            </a:r>
            <a:r>
              <a:rPr lang="ru-RU" b="1" dirty="0" smtClean="0">
                <a:latin typeface="Open Sans" panose="020B0606030504020204" pitchFamily="34" charset="0"/>
              </a:rPr>
              <a:t>; </a:t>
            </a:r>
          </a:p>
          <a:p>
            <a:r>
              <a:rPr lang="ru-RU" b="1" dirty="0" smtClean="0">
                <a:latin typeface="Open Sans" panose="020B0606030504020204" pitchFamily="34" charset="0"/>
              </a:rPr>
              <a:t>робототехника </a:t>
            </a:r>
            <a:r>
              <a:rPr lang="ru-RU" b="1" dirty="0">
                <a:latin typeface="Open Sans" panose="020B0606030504020204" pitchFamily="34" charset="0"/>
              </a:rPr>
              <a:t>и системы автоматического управления; </a:t>
            </a:r>
            <a:endParaRPr lang="ru-RU" b="1" dirty="0" smtClean="0">
              <a:latin typeface="Open Sans" panose="020B0606030504020204" pitchFamily="34" charset="0"/>
            </a:endParaRPr>
          </a:p>
          <a:p>
            <a:r>
              <a:rPr lang="ru-RU" b="1" dirty="0" smtClean="0">
                <a:latin typeface="Open Sans" panose="020B0606030504020204" pitchFamily="34" charset="0"/>
              </a:rPr>
              <a:t>технологии </a:t>
            </a:r>
            <a:r>
              <a:rPr lang="ru-RU" b="1" dirty="0">
                <a:latin typeface="Open Sans" panose="020B0606030504020204" pitchFamily="34" charset="0"/>
              </a:rPr>
              <a:t>электротехники, электроники и электроэнергетики; </a:t>
            </a:r>
            <a:endParaRPr lang="ru-RU" b="1" dirty="0" smtClean="0">
              <a:latin typeface="Open Sans" panose="020B0606030504020204" pitchFamily="34" charset="0"/>
            </a:endParaRPr>
          </a:p>
          <a:p>
            <a:r>
              <a:rPr lang="ru-RU" b="1" dirty="0" smtClean="0">
                <a:latin typeface="Open Sans" panose="020B0606030504020204" pitchFamily="34" charset="0"/>
              </a:rPr>
              <a:t>строительство</a:t>
            </a:r>
            <a:r>
              <a:rPr lang="ru-RU" b="1" dirty="0">
                <a:latin typeface="Open Sans" panose="020B0606030504020204" pitchFamily="34" charset="0"/>
              </a:rPr>
              <a:t>; </a:t>
            </a:r>
            <a:endParaRPr lang="ru-RU" b="1" dirty="0" smtClean="0">
              <a:latin typeface="Open Sans" panose="020B0606030504020204" pitchFamily="34" charset="0"/>
            </a:endParaRPr>
          </a:p>
          <a:p>
            <a:r>
              <a:rPr lang="ru-RU" b="1" dirty="0" smtClean="0">
                <a:latin typeface="Open Sans" panose="020B0606030504020204" pitchFamily="34" charset="0"/>
              </a:rPr>
              <a:t>транспорт;</a:t>
            </a:r>
          </a:p>
          <a:p>
            <a:r>
              <a:rPr lang="ru-RU" b="1" dirty="0" smtClean="0">
                <a:latin typeface="Open Sans" panose="020B0606030504020204" pitchFamily="34" charset="0"/>
              </a:rPr>
              <a:t> </a:t>
            </a:r>
            <a:r>
              <a:rPr lang="ru-RU" b="1" dirty="0" err="1">
                <a:latin typeface="Open Sans" panose="020B0606030504020204" pitchFamily="34" charset="0"/>
              </a:rPr>
              <a:t>агро</a:t>
            </a:r>
            <a:r>
              <a:rPr lang="ru-RU" b="1" dirty="0">
                <a:latin typeface="Open Sans" panose="020B0606030504020204" pitchFamily="34" charset="0"/>
              </a:rPr>
              <a:t>- и биотехнологии</a:t>
            </a:r>
            <a:r>
              <a:rPr lang="ru-RU" b="1" dirty="0" smtClean="0">
                <a:latin typeface="Open Sans" panose="020B0606030504020204" pitchFamily="34" charset="0"/>
              </a:rPr>
              <a:t>;</a:t>
            </a:r>
          </a:p>
          <a:p>
            <a:r>
              <a:rPr lang="ru-RU" b="1" dirty="0" smtClean="0">
                <a:latin typeface="Open Sans" panose="020B0606030504020204" pitchFamily="34" charset="0"/>
              </a:rPr>
              <a:t> </a:t>
            </a:r>
            <a:r>
              <a:rPr lang="ru-RU" b="1" dirty="0">
                <a:latin typeface="Open Sans" panose="020B0606030504020204" pitchFamily="34" charset="0"/>
              </a:rPr>
              <a:t>обработка пищевых продуктов; </a:t>
            </a:r>
            <a:endParaRPr lang="ru-RU" b="1" dirty="0" smtClean="0">
              <a:latin typeface="Open Sans" panose="020B0606030504020204" pitchFamily="34" charset="0"/>
            </a:endParaRPr>
          </a:p>
          <a:p>
            <a:r>
              <a:rPr lang="ru-RU" b="1" dirty="0" smtClean="0">
                <a:latin typeface="Open Sans" panose="020B0606030504020204" pitchFamily="34" charset="0"/>
              </a:rPr>
              <a:t>технологии </a:t>
            </a:r>
            <a:r>
              <a:rPr lang="ru-RU" b="1" dirty="0">
                <a:latin typeface="Open Sans" panose="020B0606030504020204" pitchFamily="34" charset="0"/>
              </a:rPr>
              <a:t>умного дома и интернета вещей, </a:t>
            </a:r>
            <a:endParaRPr lang="ru-RU" b="1" dirty="0" smtClean="0">
              <a:latin typeface="Open Sans" panose="020B0606030504020204" pitchFamily="34" charset="0"/>
            </a:endParaRPr>
          </a:p>
          <a:p>
            <a:r>
              <a:rPr lang="ru-RU" b="1" dirty="0" smtClean="0">
                <a:latin typeface="Open Sans" panose="020B0606030504020204" pitchFamily="34" charset="0"/>
              </a:rPr>
              <a:t>СМИ</a:t>
            </a:r>
            <a:r>
              <a:rPr lang="ru-RU" b="1" dirty="0">
                <a:latin typeface="Open Sans" panose="020B0606030504020204" pitchFamily="34" charset="0"/>
              </a:rPr>
              <a:t>, </a:t>
            </a:r>
            <a:endParaRPr lang="ru-RU" b="1" dirty="0" smtClean="0">
              <a:latin typeface="Open Sans" panose="020B0606030504020204" pitchFamily="34" charset="0"/>
            </a:endParaRPr>
          </a:p>
          <a:p>
            <a:r>
              <a:rPr lang="ru-RU" b="1" dirty="0" smtClean="0">
                <a:latin typeface="Open Sans" panose="020B0606030504020204" pitchFamily="34" charset="0"/>
              </a:rPr>
              <a:t>реклама,</a:t>
            </a:r>
          </a:p>
          <a:p>
            <a:r>
              <a:rPr lang="ru-RU" b="1" dirty="0" smtClean="0">
                <a:latin typeface="Open Sans" panose="020B0606030504020204" pitchFamily="34" charset="0"/>
              </a:rPr>
              <a:t> маркетинг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025539"/>
            <a:ext cx="11734800" cy="4867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7A7A7A"/>
              </a:solidFill>
              <a:latin typeface="Open Sans" panose="020B0606030504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7A7A7A"/>
              </a:solidFill>
              <a:latin typeface="Open Sans" panose="020B0606030504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7A7A7A"/>
              </a:solidFill>
              <a:latin typeface="Open Sans" panose="020B0606030504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7A7A7A"/>
              </a:solidFill>
              <a:latin typeface="Open Sans" panose="020B0606030504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7A7A7A"/>
              </a:solidFill>
              <a:latin typeface="Open Sans" panose="020B0606030504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7A7A7A"/>
              </a:solidFill>
              <a:latin typeface="Open Sans" panose="020B0606030504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7A7A7A"/>
              </a:solidFill>
              <a:latin typeface="Open Sans" panose="020B0606030504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FF0000"/>
                </a:solidFill>
                <a:latin typeface="Open Sans" panose="020B0606030504020204" pitchFamily="34" charset="0"/>
              </a:rPr>
              <a:t>Все перечисленные направления должны быть разработаны с учетом общемировых стандартов (на основе стандартов </a:t>
            </a:r>
            <a:r>
              <a:rPr lang="ru-RU" sz="2800" b="1" dirty="0" err="1">
                <a:solidFill>
                  <a:srgbClr val="FF0000"/>
                </a:solidFill>
                <a:latin typeface="Open Sans" panose="020B0606030504020204" pitchFamily="34" charset="0"/>
              </a:rPr>
              <a:t>Ворлдскиллс</a:t>
            </a:r>
            <a:r>
              <a:rPr lang="ru-RU" sz="2800" b="1" dirty="0">
                <a:solidFill>
                  <a:srgbClr val="FF0000"/>
                </a:solidFill>
                <a:latin typeface="Open Sans" panose="020B0606030504020204" pitchFamily="34" charset="0"/>
              </a:rPr>
              <a:t>) и специфики и потребностей региона</a:t>
            </a:r>
            <a:r>
              <a:rPr lang="ru-RU" sz="2800" dirty="0">
                <a:solidFill>
                  <a:srgbClr val="7A7A7A"/>
                </a:solidFill>
                <a:latin typeface="Open Sans" panose="020B0606030504020204" pitchFamily="34" charset="0"/>
              </a:rPr>
              <a:t>.</a:t>
            </a: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4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878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2E3695"/>
                </a:solidFill>
                <a:latin typeface="Calibri" panose="020F0502020204030204" pitchFamily="34" charset="0"/>
              </a:rPr>
              <a:t>Среднее общее 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486" y="892628"/>
            <a:ext cx="11952514" cy="5442858"/>
          </a:xfrm>
        </p:spPr>
        <p:txBody>
          <a:bodyPr>
            <a:normAutofit/>
          </a:bodyPr>
          <a:lstStyle/>
          <a:p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Обязательное</a:t>
            </a:r>
            <a:r>
              <a:rPr lang="ru-RU" dirty="0" smtClean="0">
                <a:solidFill>
                  <a:srgbClr val="2C3493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2C3493"/>
                </a:solidFill>
                <a:latin typeface="Arial" panose="020B0604020202020204" pitchFamily="34" charset="0"/>
              </a:rPr>
              <a:t>освоение предметной области «Технология» на уровне среднего общего образования. </a:t>
            </a:r>
          </a:p>
          <a:p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рабочая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программа учебного предмета «Технология» должна быть составлена </a:t>
            </a:r>
            <a:r>
              <a:rPr lang="ru-RU" b="1" u="sng" dirty="0">
                <a:solidFill>
                  <a:srgbClr val="171717"/>
                </a:solidFill>
                <a:latin typeface="Calibri" panose="020F0502020204030204" pitchFamily="34" charset="0"/>
              </a:rPr>
              <a:t>либо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на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</a:rPr>
              <a:t>базовом уровне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, </a:t>
            </a:r>
            <a:r>
              <a:rPr lang="ru-RU" b="1" u="sng" dirty="0">
                <a:solidFill>
                  <a:srgbClr val="171717"/>
                </a:solidFill>
                <a:latin typeface="Calibri" panose="020F0502020204030204" pitchFamily="34" charset="0"/>
              </a:rPr>
              <a:t>либо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 с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</a:rPr>
              <a:t>учетом профиля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, реализуемого в рамках основной образовательной программы. </a:t>
            </a:r>
          </a:p>
          <a:p>
            <a:r>
              <a:rPr lang="ru-RU" b="1" u="sng" dirty="0" smtClean="0">
                <a:solidFill>
                  <a:srgbClr val="171717"/>
                </a:solidFill>
                <a:latin typeface="Calibri" panose="020F0502020204030204" pitchFamily="34" charset="0"/>
              </a:rPr>
              <a:t>могут </a:t>
            </a:r>
            <a:r>
              <a:rPr lang="ru-RU" b="1" u="sng" dirty="0">
                <a:solidFill>
                  <a:srgbClr val="171717"/>
                </a:solidFill>
                <a:latin typeface="Calibri" panose="020F0502020204030204" pitchFamily="34" charset="0"/>
              </a:rPr>
              <a:t>быть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 предоставлены возможности </a:t>
            </a:r>
            <a:r>
              <a:rPr lang="ru-RU" i="1" dirty="0">
                <a:solidFill>
                  <a:srgbClr val="FF0000"/>
                </a:solidFill>
                <a:latin typeface="Calibri" panose="020F0502020204030204" pitchFamily="34" charset="0"/>
              </a:rPr>
              <a:t>одновременно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 с получением среднего общего образования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пройти профессиональное обучение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и освоить отдельные модули среднего профессионального образования в соответствии с профилем обучения на уровне </a:t>
            </a: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СОО** </a:t>
            </a:r>
            <a:endParaRPr lang="ru-RU" dirty="0">
              <a:solidFill>
                <a:srgbClr val="171717"/>
              </a:solidFill>
              <a:latin typeface="Calibri" panose="020F0502020204030204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изучение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основ предпринимательства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, в том числе с использованием инфраструктуры организаций среднего профессионального и высшего образования.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30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8343" y="-1"/>
            <a:ext cx="11560628" cy="70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4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79713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4000" b="1" dirty="0" smtClean="0">
                <a:solidFill>
                  <a:srgbClr val="2E3695"/>
                </a:solidFill>
                <a:latin typeface="Calibri" panose="020F0502020204030204" pitchFamily="34" charset="0"/>
              </a:rPr>
              <a:t>4.5….</a:t>
            </a:r>
            <a:r>
              <a:rPr lang="ru-RU" b="1" dirty="0">
                <a:solidFill>
                  <a:srgbClr val="000080"/>
                </a:solidFill>
                <a:latin typeface="inherit"/>
              </a:rPr>
              <a:t> Поддержка технологического </a:t>
            </a:r>
            <a:r>
              <a:rPr lang="ru-RU" b="1" dirty="0" smtClean="0">
                <a:solidFill>
                  <a:srgbClr val="000080"/>
                </a:solidFill>
                <a:latin typeface="inherit"/>
              </a:rPr>
              <a:t>творчества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740230"/>
            <a:ext cx="12017828" cy="611777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>
                <a:solidFill>
                  <a:srgbClr val="7A7A7A"/>
                </a:solidFill>
                <a:latin typeface="Open Sans" panose="020B0606030504020204" pitchFamily="34" charset="0"/>
              </a:rPr>
              <a:t>создание </a:t>
            </a:r>
            <a:r>
              <a:rPr lang="ru-RU" dirty="0">
                <a:solidFill>
                  <a:srgbClr val="7A7A7A"/>
                </a:solidFill>
                <a:latin typeface="Open Sans" panose="020B0606030504020204" pitchFamily="34" charset="0"/>
              </a:rPr>
              <a:t>условий для </a:t>
            </a:r>
            <a:r>
              <a:rPr lang="ru-RU" b="1" dirty="0">
                <a:solidFill>
                  <a:srgbClr val="FF0000"/>
                </a:solidFill>
                <a:latin typeface="Open Sans" panose="020B0606030504020204" pitchFamily="34" charset="0"/>
              </a:rPr>
              <a:t>фиксации </a:t>
            </a:r>
            <a:r>
              <a:rPr lang="ru-RU" b="1" dirty="0">
                <a:solidFill>
                  <a:srgbClr val="7A7A7A"/>
                </a:solidFill>
                <a:latin typeface="Open Sans" panose="020B0606030504020204" pitchFamily="34" charset="0"/>
              </a:rPr>
              <a:t>хода и результатов проектов</a:t>
            </a:r>
            <a:r>
              <a:rPr lang="ru-RU" dirty="0">
                <a:solidFill>
                  <a:srgbClr val="7A7A7A"/>
                </a:solidFill>
                <a:latin typeface="Open Sans" panose="020B0606030504020204" pitchFamily="34" charset="0"/>
              </a:rPr>
              <a:t>, выполненных обучающимися, </a:t>
            </a:r>
            <a:r>
              <a:rPr lang="ru-RU" b="1" dirty="0">
                <a:solidFill>
                  <a:srgbClr val="7A7A7A"/>
                </a:solidFill>
                <a:latin typeface="Open Sans" panose="020B0606030504020204" pitchFamily="34" charset="0"/>
              </a:rPr>
              <a:t>в информационной среде образовательной организации</a:t>
            </a:r>
            <a:r>
              <a:rPr lang="ru-RU" dirty="0">
                <a:solidFill>
                  <a:srgbClr val="7A7A7A"/>
                </a:solidFill>
                <a:latin typeface="Open Sans" panose="020B0606030504020204" pitchFamily="34" charset="0"/>
              </a:rPr>
              <a:t>;</a:t>
            </a:r>
          </a:p>
          <a:p>
            <a:pPr fontAlgn="base"/>
            <a:r>
              <a:rPr lang="ru-RU" b="1" dirty="0">
                <a:solidFill>
                  <a:srgbClr val="FF0000"/>
                </a:solidFill>
                <a:latin typeface="Open Sans" panose="020B0606030504020204" pitchFamily="34" charset="0"/>
              </a:rPr>
              <a:t>представление</a:t>
            </a:r>
            <a:r>
              <a:rPr lang="ru-RU" dirty="0">
                <a:solidFill>
                  <a:srgbClr val="7A7A7A"/>
                </a:solidFill>
                <a:latin typeface="Open Sans" panose="020B0606030504020204" pitchFamily="34" charset="0"/>
              </a:rPr>
              <a:t> обучающимися выполненных ими проектов </a:t>
            </a:r>
            <a:r>
              <a:rPr lang="ru-RU" b="1" dirty="0">
                <a:solidFill>
                  <a:srgbClr val="7A7A7A"/>
                </a:solidFill>
                <a:latin typeface="Open Sans" panose="020B0606030504020204" pitchFamily="34" charset="0"/>
              </a:rPr>
              <a:t>в ходе открытых презентаций </a:t>
            </a:r>
            <a:r>
              <a:rPr lang="ru-RU" dirty="0">
                <a:solidFill>
                  <a:srgbClr val="7A7A7A"/>
                </a:solidFill>
                <a:latin typeface="Open Sans" panose="020B0606030504020204" pitchFamily="34" charset="0"/>
              </a:rPr>
              <a:t>(в том числе представленных в социальных сетях и на специализированных порталах), </a:t>
            </a:r>
            <a:r>
              <a:rPr lang="ru-RU" b="1" dirty="0">
                <a:solidFill>
                  <a:srgbClr val="7A7A7A"/>
                </a:solidFill>
                <a:latin typeface="Open Sans" panose="020B0606030504020204" pitchFamily="34" charset="0"/>
              </a:rPr>
              <a:t>соревнований, конкурсов </a:t>
            </a:r>
            <a:r>
              <a:rPr lang="ru-RU" dirty="0">
                <a:solidFill>
                  <a:srgbClr val="7A7A7A"/>
                </a:solidFill>
                <a:latin typeface="Open Sans" panose="020B0606030504020204" pitchFamily="34" charset="0"/>
              </a:rPr>
              <a:t>и т.д.;</a:t>
            </a:r>
          </a:p>
          <a:p>
            <a:pPr fontAlgn="base"/>
            <a:r>
              <a:rPr lang="ru-RU" b="1" dirty="0">
                <a:solidFill>
                  <a:srgbClr val="FF0000"/>
                </a:solidFill>
                <a:latin typeface="Open Sans" panose="020B0606030504020204" pitchFamily="34" charset="0"/>
              </a:rPr>
              <a:t>оценивание</a:t>
            </a:r>
            <a:r>
              <a:rPr lang="ru-RU" dirty="0">
                <a:solidFill>
                  <a:srgbClr val="7A7A7A"/>
                </a:solidFill>
                <a:latin typeface="Open Sans" panose="020B0606030504020204" pitchFamily="34" charset="0"/>
              </a:rPr>
              <a:t> результатов проектной деятельности </a:t>
            </a:r>
            <a:r>
              <a:rPr lang="ru-RU" b="1" dirty="0">
                <a:solidFill>
                  <a:srgbClr val="7A7A7A"/>
                </a:solidFill>
                <a:latin typeface="Open Sans" panose="020B0606030504020204" pitchFamily="34" charset="0"/>
              </a:rPr>
              <a:t>с участием в этой системе известных </a:t>
            </a:r>
            <a:r>
              <a:rPr lang="ru-RU" dirty="0">
                <a:solidFill>
                  <a:srgbClr val="7A7A7A"/>
                </a:solidFill>
                <a:latin typeface="Open Sans" panose="020B0606030504020204" pitchFamily="34" charset="0"/>
              </a:rPr>
              <a:t>изобретателей, ученых, бизнесменов с целью </a:t>
            </a:r>
            <a:r>
              <a:rPr lang="ru-RU" b="1" dirty="0">
                <a:solidFill>
                  <a:srgbClr val="FF0000"/>
                </a:solidFill>
                <a:latin typeface="Open Sans" panose="020B0606030504020204" pitchFamily="34" charset="0"/>
              </a:rPr>
              <a:t>популяризации</a:t>
            </a:r>
            <a:r>
              <a:rPr lang="ru-RU" dirty="0">
                <a:solidFill>
                  <a:srgbClr val="7A7A7A"/>
                </a:solidFill>
                <a:latin typeface="Open Sans" panose="020B0606030504020204" pitchFamily="34" charset="0"/>
              </a:rPr>
              <a:t> технологического образования;</a:t>
            </a:r>
          </a:p>
          <a:p>
            <a:pPr fontAlgn="base"/>
            <a:r>
              <a:rPr lang="ru-RU" b="1" dirty="0">
                <a:solidFill>
                  <a:srgbClr val="FF0000"/>
                </a:solidFill>
                <a:latin typeface="Open Sans" panose="020B0606030504020204" pitchFamily="34" charset="0"/>
              </a:rPr>
              <a:t>модернизация содержания всероссийской олимпиады школьников по технологии</a:t>
            </a:r>
            <a:r>
              <a:rPr lang="ru-RU" dirty="0">
                <a:solidFill>
                  <a:srgbClr val="7A7A7A"/>
                </a:solidFill>
                <a:latin typeface="Open Sans" panose="020B0606030504020204" pitchFamily="34" charset="0"/>
              </a:rPr>
              <a:t> через </a:t>
            </a:r>
            <a:r>
              <a:rPr lang="ru-RU" b="1" dirty="0">
                <a:solidFill>
                  <a:srgbClr val="7A7A7A"/>
                </a:solidFill>
                <a:latin typeface="Open Sans" panose="020B0606030504020204" pitchFamily="34" charset="0"/>
              </a:rPr>
              <a:t>введение (расширение) номинаций по наиболее </a:t>
            </a:r>
            <a:r>
              <a:rPr lang="ru-RU" b="1" dirty="0" smtClean="0">
                <a:solidFill>
                  <a:srgbClr val="7A7A7A"/>
                </a:solidFill>
                <a:latin typeface="Open Sans" panose="020B0606030504020204" pitchFamily="34" charset="0"/>
              </a:rPr>
              <a:t>интересным и </a:t>
            </a:r>
            <a:r>
              <a:rPr lang="ru-RU" b="1" dirty="0">
                <a:solidFill>
                  <a:srgbClr val="7A7A7A"/>
                </a:solidFill>
                <a:latin typeface="Open Sans" panose="020B0606030504020204" pitchFamily="34" charset="0"/>
              </a:rPr>
              <a:t>перспективным технологическим направлениям</a:t>
            </a:r>
            <a:r>
              <a:rPr lang="ru-RU" dirty="0">
                <a:solidFill>
                  <a:srgbClr val="7A7A7A"/>
                </a:solidFill>
                <a:latin typeface="Open Sans" panose="020B0606030504020204" pitchFamily="34" charset="0"/>
              </a:rPr>
              <a:t>, </a:t>
            </a:r>
            <a:r>
              <a:rPr lang="ru-RU" b="1" dirty="0">
                <a:solidFill>
                  <a:srgbClr val="FF0000"/>
                </a:solidFill>
                <a:latin typeface="Open Sans" panose="020B0606030504020204" pitchFamily="34" charset="0"/>
              </a:rPr>
              <a:t>ее преобразование </a:t>
            </a:r>
            <a:r>
              <a:rPr lang="ru-RU" dirty="0">
                <a:solidFill>
                  <a:srgbClr val="7A7A7A"/>
                </a:solidFill>
                <a:latin typeface="Open Sans" panose="020B0606030504020204" pitchFamily="34" charset="0"/>
              </a:rPr>
              <a:t>(с использованием опыта </a:t>
            </a:r>
            <a:r>
              <a:rPr lang="ru-RU" dirty="0" err="1">
                <a:solidFill>
                  <a:srgbClr val="7A7A7A"/>
                </a:solidFill>
                <a:latin typeface="Open Sans" panose="020B0606030504020204" pitchFamily="34" charset="0"/>
              </a:rPr>
              <a:t>Ворлдскиллс</a:t>
            </a:r>
            <a:r>
              <a:rPr lang="ru-RU" dirty="0">
                <a:solidFill>
                  <a:srgbClr val="7A7A7A"/>
                </a:solidFill>
                <a:latin typeface="Open Sans" panose="020B0606030504020204" pitchFamily="34" charset="0"/>
              </a:rPr>
              <a:t>) </a:t>
            </a:r>
            <a:r>
              <a:rPr lang="ru-RU" dirty="0">
                <a:solidFill>
                  <a:srgbClr val="FF0000"/>
                </a:solidFill>
                <a:latin typeface="Open Sans" panose="020B0606030504020204" pitchFamily="34" charset="0"/>
              </a:rPr>
              <a:t>в конкурс выполнения заданий, выявляющий способности формулировать прикладные задачи и проектировать их </a:t>
            </a:r>
            <a:r>
              <a:rPr lang="ru-RU" dirty="0" smtClean="0">
                <a:solidFill>
                  <a:srgbClr val="FF0000"/>
                </a:solidFill>
                <a:latin typeface="Open Sans" panose="020B0606030504020204" pitchFamily="34" charset="0"/>
              </a:rPr>
              <a:t>решения ??*</a:t>
            </a:r>
            <a:r>
              <a:rPr lang="ru-RU" dirty="0" smtClean="0">
                <a:solidFill>
                  <a:srgbClr val="7A7A7A"/>
                </a:solidFill>
                <a:latin typeface="Open Sans" panose="020B0606030504020204" pitchFamily="34" charset="0"/>
              </a:rPr>
              <a:t>;</a:t>
            </a:r>
            <a:endParaRPr lang="ru-RU" dirty="0">
              <a:solidFill>
                <a:srgbClr val="7A7A7A"/>
              </a:solidFill>
              <a:latin typeface="Open Sans" panose="020B0606030504020204" pitchFamily="34" charset="0"/>
            </a:endParaRPr>
          </a:p>
          <a:p>
            <a:pPr fontAlgn="base"/>
            <a:r>
              <a:rPr lang="ru-RU" b="1" dirty="0">
                <a:solidFill>
                  <a:srgbClr val="FF0000"/>
                </a:solidFill>
                <a:latin typeface="Open Sans" panose="020B0606030504020204" pitchFamily="34" charset="0"/>
              </a:rPr>
              <a:t>введение командного формата соревнований</a:t>
            </a:r>
            <a:r>
              <a:rPr lang="ru-RU" dirty="0">
                <a:solidFill>
                  <a:srgbClr val="7A7A7A"/>
                </a:solidFill>
                <a:latin typeface="Open Sans" panose="020B0606030504020204" pitchFamily="34" charset="0"/>
              </a:rPr>
              <a:t>, в том числе инженерных, позволяющего обучающимся осваивать основы разделения труда, принципы командной работы, основы межличностного взаимодействия и деловой этики;</a:t>
            </a:r>
          </a:p>
          <a:p>
            <a:pPr fontAlgn="base"/>
            <a:r>
              <a:rPr lang="ru-RU" b="1" dirty="0">
                <a:solidFill>
                  <a:srgbClr val="FF0000"/>
                </a:solidFill>
                <a:latin typeface="Open Sans" panose="020B0606030504020204" pitchFamily="34" charset="0"/>
              </a:rPr>
              <a:t>создание </a:t>
            </a:r>
            <a:r>
              <a:rPr lang="ru-RU" b="1" dirty="0">
                <a:solidFill>
                  <a:srgbClr val="7A7A7A"/>
                </a:solidFill>
                <a:latin typeface="Open Sans" panose="020B0606030504020204" pitchFamily="34" charset="0"/>
              </a:rPr>
              <a:t>всероссийского конкурса профессиональных компетенций на основе </a:t>
            </a:r>
            <a:r>
              <a:rPr lang="ru-RU" b="1" dirty="0" err="1">
                <a:solidFill>
                  <a:srgbClr val="7A7A7A"/>
                </a:solidFill>
                <a:latin typeface="Open Sans" panose="020B0606030504020204" pitchFamily="34" charset="0"/>
              </a:rPr>
              <a:t>Ворлдскиллс</a:t>
            </a:r>
            <a:r>
              <a:rPr lang="ru-RU" b="1" dirty="0">
                <a:solidFill>
                  <a:srgbClr val="7A7A7A"/>
                </a:solidFill>
                <a:latin typeface="Open Sans" panose="020B0606030504020204" pitchFamily="34" charset="0"/>
              </a:rPr>
              <a:t> среди обучающихся;</a:t>
            </a:r>
          </a:p>
          <a:p>
            <a:pPr fontAlgn="base"/>
            <a:r>
              <a:rPr lang="ru-RU" dirty="0">
                <a:solidFill>
                  <a:srgbClr val="7A7A7A"/>
                </a:solidFill>
                <a:latin typeface="Open Sans" panose="020B0606030504020204" pitchFamily="34" charset="0"/>
              </a:rPr>
              <a:t>расширение сети региональных модельных центров дополнительного образования, а также создание центров выявления и поддержки одаренных детей,</a:t>
            </a:r>
            <a:br>
              <a:rPr lang="ru-RU" dirty="0">
                <a:solidFill>
                  <a:srgbClr val="7A7A7A"/>
                </a:solidFill>
                <a:latin typeface="Open Sans" panose="020B0606030504020204" pitchFamily="34" charset="0"/>
              </a:rPr>
            </a:br>
            <a:r>
              <a:rPr lang="ru-RU" dirty="0">
                <a:solidFill>
                  <a:srgbClr val="7A7A7A"/>
                </a:solidFill>
                <a:latin typeface="Open Sans" panose="020B0606030504020204" pitchFamily="34" charset="0"/>
              </a:rPr>
              <a:t>в том числе на базе ведущих образовательных организаций, с учетом опыта Образовательного Фонда «Талант и успех» и федеральной сети детских технопарков «</a:t>
            </a:r>
            <a:r>
              <a:rPr lang="ru-RU" dirty="0" err="1">
                <a:solidFill>
                  <a:srgbClr val="7A7A7A"/>
                </a:solidFill>
                <a:latin typeface="Open Sans" panose="020B0606030504020204" pitchFamily="34" charset="0"/>
              </a:rPr>
              <a:t>Кванториум</a:t>
            </a:r>
            <a:r>
              <a:rPr lang="ru-RU" dirty="0">
                <a:solidFill>
                  <a:srgbClr val="7A7A7A"/>
                </a:solidFill>
                <a:latin typeface="Open Sans" panose="020B0606030504020204" pitchFamily="34" charset="0"/>
              </a:rPr>
              <a:t>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5" y="818470"/>
            <a:ext cx="11865429" cy="603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6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"/>
            <a:ext cx="12039600" cy="957942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3600" b="1" dirty="0" smtClean="0">
                <a:solidFill>
                  <a:srgbClr val="2E3695"/>
                </a:solidFill>
                <a:latin typeface="Calibri" panose="020F0502020204030204" pitchFamily="34" charset="0"/>
              </a:rPr>
              <a:t>4.6….</a:t>
            </a:r>
            <a:r>
              <a:rPr lang="ru-RU" sz="3600" b="1" dirty="0">
                <a:solidFill>
                  <a:srgbClr val="000080"/>
                </a:solidFill>
                <a:latin typeface="inherit"/>
              </a:rPr>
              <a:t> Подготовка кадров и эффективное использование</a:t>
            </a:r>
            <a:r>
              <a:rPr lang="ru-RU" sz="3600" dirty="0">
                <a:solidFill>
                  <a:srgbClr val="3F3F3F"/>
                </a:solidFill>
                <a:latin typeface="Alegreya Sans"/>
              </a:rPr>
              <a:t/>
            </a:r>
            <a:br>
              <a:rPr lang="ru-RU" sz="3600" dirty="0">
                <a:solidFill>
                  <a:srgbClr val="3F3F3F"/>
                </a:solidFill>
                <a:latin typeface="Alegreya Sans"/>
              </a:rPr>
            </a:br>
            <a:r>
              <a:rPr lang="ru-RU" sz="3600" b="1" dirty="0">
                <a:solidFill>
                  <a:srgbClr val="000080"/>
                </a:solidFill>
                <a:latin typeface="inherit"/>
              </a:rPr>
              <a:t>человеческого </a:t>
            </a:r>
            <a:r>
              <a:rPr lang="ru-RU" sz="3600" b="1" dirty="0" smtClean="0">
                <a:solidFill>
                  <a:srgbClr val="000080"/>
                </a:solidFill>
                <a:latin typeface="inherit"/>
              </a:rPr>
              <a:t>потенциала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957942"/>
            <a:ext cx="12039600" cy="590005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Open Sans" panose="020B0606030504020204" pitchFamily="34" charset="0"/>
              </a:rPr>
              <a:t>Это предполагает</a:t>
            </a:r>
            <a:r>
              <a:rPr lang="ru-RU" dirty="0" smtClean="0">
                <a:latin typeface="Open Sans" panose="020B0606030504020204" pitchFamily="34" charset="0"/>
              </a:rPr>
              <a:t>:</a:t>
            </a:r>
          </a:p>
          <a:p>
            <a:r>
              <a:rPr lang="ru-RU" dirty="0" smtClean="0">
                <a:latin typeface="Open Sans" panose="020B0606030504020204" pitchFamily="34" charset="0"/>
              </a:rPr>
              <a:t>…….</a:t>
            </a:r>
            <a:r>
              <a:rPr lang="ru-RU" b="1" dirty="0" smtClean="0">
                <a:latin typeface="Open Sans" panose="020B0606030504020204" pitchFamily="34" charset="0"/>
              </a:rPr>
              <a:t>разработку </a:t>
            </a:r>
            <a:r>
              <a:rPr lang="ru-RU" b="1" dirty="0">
                <a:latin typeface="Open Sans" panose="020B0606030504020204" pitchFamily="34" charset="0"/>
              </a:rPr>
              <a:t>и реализацию программ повышения квалификации </a:t>
            </a:r>
            <a:r>
              <a:rPr lang="ru-RU" dirty="0">
                <a:latin typeface="Open Sans" panose="020B0606030504020204" pitchFamily="34" charset="0"/>
              </a:rPr>
              <a:t>в области владения современными технологиями педагогических работников, преподающих учебные предметы в рамках предметной области «Технология» в </a:t>
            </a:r>
            <a:r>
              <a:rPr lang="ru-RU" dirty="0" smtClean="0">
                <a:latin typeface="Open Sans" panose="020B0606030504020204" pitchFamily="34" charset="0"/>
              </a:rPr>
              <a:t>соответствии с </a:t>
            </a:r>
            <a:r>
              <a:rPr lang="ru-RU" dirty="0">
                <a:latin typeface="Open Sans" panose="020B0606030504020204" pitchFamily="34" charset="0"/>
              </a:rPr>
              <a:t>федеральными государственными образовательными стандартами общего образования;</a:t>
            </a:r>
          </a:p>
          <a:p>
            <a:pPr fontAlgn="base"/>
            <a:r>
              <a:rPr lang="ru-RU" dirty="0">
                <a:latin typeface="Open Sans" panose="020B0606030504020204" pitchFamily="34" charset="0"/>
              </a:rPr>
              <a:t>создание </a:t>
            </a:r>
            <a:r>
              <a:rPr lang="ru-RU" b="1" dirty="0">
                <a:latin typeface="Open Sans" panose="020B0606030504020204" pitchFamily="34" charset="0"/>
              </a:rPr>
              <a:t>системы поддержки работающих с детьми профессионалов</a:t>
            </a:r>
            <a:r>
              <a:rPr lang="ru-RU" dirty="0">
                <a:latin typeface="Open Sans" panose="020B0606030504020204" pitchFamily="34" charset="0"/>
              </a:rPr>
              <a:t>, обладающих компетенциями и опытом в области технологического образования;</a:t>
            </a:r>
          </a:p>
          <a:p>
            <a:pPr fontAlgn="base"/>
            <a:r>
              <a:rPr lang="ru-RU" dirty="0">
                <a:latin typeface="Open Sans" panose="020B0606030504020204" pitchFamily="34" charset="0"/>
              </a:rPr>
              <a:t>профессиональную </a:t>
            </a:r>
            <a:r>
              <a:rPr lang="ru-RU" b="1" dirty="0">
                <a:latin typeface="Open Sans" panose="020B0606030504020204" pitchFamily="34" charset="0"/>
              </a:rPr>
              <a:t>переподготовку в области образования </a:t>
            </a:r>
            <a:r>
              <a:rPr lang="ru-RU" dirty="0">
                <a:latin typeface="Open Sans" panose="020B0606030504020204" pitchFamily="34" charset="0"/>
              </a:rPr>
              <a:t>лиц, владеющих современными технологическими процессами, опытом проектной </a:t>
            </a:r>
            <a:r>
              <a:rPr lang="ru-RU" dirty="0" smtClean="0">
                <a:latin typeface="Open Sans" panose="020B0606030504020204" pitchFamily="34" charset="0"/>
              </a:rPr>
              <a:t>деятельности и </a:t>
            </a:r>
            <a:r>
              <a:rPr lang="ru-RU" dirty="0">
                <a:latin typeface="Open Sans" panose="020B0606030504020204" pitchFamily="34" charset="0"/>
              </a:rPr>
              <a:t>работы с техническими устройствами, с учетом квалификационных требований, указанных в квалификационных справочниках по соответствующим должностям, профессиям и специальностям;</a:t>
            </a:r>
          </a:p>
          <a:p>
            <a:pPr fontAlgn="base"/>
            <a:r>
              <a:rPr lang="ru-RU" b="1" dirty="0">
                <a:latin typeface="Open Sans" panose="020B0606030504020204" pitchFamily="34" charset="0"/>
              </a:rPr>
              <a:t>поддержку регионов, развивающих целевую подготовку учителей технологии в программах педагогического образования</a:t>
            </a:r>
            <a:r>
              <a:rPr lang="ru-RU" dirty="0">
                <a:latin typeface="Open Sans" panose="020B0606030504020204" pitchFamily="34" charset="0"/>
              </a:rPr>
              <a:t>;</a:t>
            </a:r>
          </a:p>
          <a:p>
            <a:pPr fontAlgn="base"/>
            <a:r>
              <a:rPr lang="ru-RU" dirty="0">
                <a:latin typeface="Open Sans" panose="020B0606030504020204" pitchFamily="34" charset="0"/>
              </a:rPr>
              <a:t>создание программ </a:t>
            </a:r>
            <a:r>
              <a:rPr lang="ru-RU" b="1" dirty="0" err="1">
                <a:latin typeface="Open Sans" panose="020B0606030504020204" pitchFamily="34" charset="0"/>
              </a:rPr>
              <a:t>грантовой</a:t>
            </a:r>
            <a:r>
              <a:rPr lang="ru-RU" b="1" dirty="0">
                <a:latin typeface="Open Sans" panose="020B0606030504020204" pitchFamily="34" charset="0"/>
              </a:rPr>
              <a:t> поддержки образовательных </a:t>
            </a:r>
            <a:r>
              <a:rPr lang="ru-RU" b="1" dirty="0" smtClean="0">
                <a:latin typeface="Open Sans" panose="020B0606030504020204" pitchFamily="34" charset="0"/>
              </a:rPr>
              <a:t>организаций </a:t>
            </a:r>
            <a:r>
              <a:rPr lang="ru-RU" dirty="0" smtClean="0">
                <a:latin typeface="Open Sans" panose="020B0606030504020204" pitchFamily="34" charset="0"/>
              </a:rPr>
              <a:t>для </a:t>
            </a:r>
            <a:r>
              <a:rPr lang="ru-RU" dirty="0">
                <a:latin typeface="Open Sans" panose="020B0606030504020204" pitchFamily="34" charset="0"/>
              </a:rPr>
              <a:t>участия в выставках современных образовательных технологий;</a:t>
            </a:r>
          </a:p>
          <a:p>
            <a:pPr fontAlgn="base"/>
            <a:r>
              <a:rPr lang="ru-RU" dirty="0">
                <a:latin typeface="Open Sans" panose="020B0606030504020204" pitchFamily="34" charset="0"/>
              </a:rPr>
              <a:t>поддержку образовательных организаций, реализующих образовательные программы высшего образования по направлению подготовки высшего образования «Педагогическое образование» (уровень </a:t>
            </a:r>
            <a:r>
              <a:rPr lang="ru-RU" dirty="0" err="1">
                <a:latin typeface="Open Sans" panose="020B0606030504020204" pitchFamily="34" charset="0"/>
              </a:rPr>
              <a:t>бакалавриата</a:t>
            </a:r>
            <a:r>
              <a:rPr lang="ru-RU" dirty="0">
                <a:latin typeface="Open Sans" panose="020B0606030504020204" pitchFamily="34" charset="0"/>
              </a:rPr>
              <a:t>), осуществляющих целевую подготовку учителей технологии;</a:t>
            </a:r>
          </a:p>
          <a:p>
            <a:pPr fontAlgn="base"/>
            <a:r>
              <a:rPr lang="ru-RU" b="1" dirty="0">
                <a:latin typeface="Open Sans" panose="020B0606030504020204" pitchFamily="34" charset="0"/>
              </a:rPr>
              <a:t>развитие института наставничества</a:t>
            </a:r>
            <a:r>
              <a:rPr lang="ru-RU" dirty="0">
                <a:latin typeface="Open Sans" panose="020B0606030504020204" pitchFamily="34" charset="0"/>
              </a:rPr>
              <a:t>, в том числе разработку образовательных программ для наставников в предметной области «Технология» и привлечение наставников из предприятий для работы с обучающимися в рамках уроков «Технология» и «Информатика и ИКТ».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6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84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b="1" dirty="0">
                <a:solidFill>
                  <a:srgbClr val="2E3695"/>
                </a:solidFill>
                <a:latin typeface="Calibri" panose="020F0502020204030204" pitchFamily="34" charset="0"/>
              </a:rPr>
              <a:t>4.7….</a:t>
            </a:r>
            <a:r>
              <a:rPr lang="ru-RU" b="1" dirty="0" smtClean="0">
                <a:solidFill>
                  <a:srgbClr val="2E3695"/>
                </a:solidFill>
                <a:latin typeface="Calibri" panose="020F0502020204030204" pitchFamily="34" charset="0"/>
              </a:rPr>
              <a:t>Модернизация </a:t>
            </a:r>
            <a:r>
              <a:rPr lang="ru-RU" b="1" dirty="0">
                <a:solidFill>
                  <a:srgbClr val="2E3695"/>
                </a:solidFill>
                <a:latin typeface="Calibri" panose="020F0502020204030204" pitchFamily="34" charset="0"/>
              </a:rPr>
              <a:t>материально-информационной среды общего образования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714" y="936171"/>
            <a:ext cx="11811000" cy="5921829"/>
          </a:xfrm>
        </p:spPr>
        <p:txBody>
          <a:bodyPr>
            <a:normAutofit lnSpcReduction="10000"/>
          </a:bodyPr>
          <a:lstStyle/>
          <a:p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171717"/>
                </a:solidFill>
                <a:latin typeface="Calibri" panose="020F0502020204030204" pitchFamily="34" charset="0"/>
              </a:rPr>
              <a:t>Будут разработаны и апробированы</a:t>
            </a:r>
            <a:r>
              <a:rPr lang="ru-RU" sz="3200" dirty="0">
                <a:solidFill>
                  <a:srgbClr val="171717"/>
                </a:solidFill>
                <a:latin typeface="Calibri" panose="020F0502020204030204" pitchFamily="34" charset="0"/>
              </a:rPr>
              <a:t>: 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учебно-методические </a:t>
            </a: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комплексы для учебного предмета «Технология» и </a:t>
            </a:r>
            <a:r>
              <a:rPr lang="ru-RU" sz="3200" dirty="0" err="1">
                <a:solidFill>
                  <a:srgbClr val="FF0000"/>
                </a:solidFill>
                <a:latin typeface="Calibri" panose="020F0502020204030204" pitchFamily="34" charset="0"/>
              </a:rPr>
              <a:t>межпредметной</a:t>
            </a: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 проектной </a:t>
            </a:r>
            <a:r>
              <a:rPr lang="ru-RU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деятельности</a:t>
            </a:r>
            <a:r>
              <a:rPr lang="ru-RU" sz="3200" dirty="0" smtClean="0">
                <a:solidFill>
                  <a:srgbClr val="171717"/>
                </a:solidFill>
                <a:latin typeface="Calibri" panose="020F0502020204030204" pitchFamily="34" charset="0"/>
              </a:rPr>
              <a:t>; </a:t>
            </a:r>
            <a:endParaRPr lang="ru-RU" sz="3200" dirty="0">
              <a:solidFill>
                <a:srgbClr val="171717"/>
              </a:solidFill>
              <a:latin typeface="Calibri" panose="020F0502020204030204" pitchFamily="34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примерный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перечень учебного оборудования, </a:t>
            </a:r>
            <a:r>
              <a:rPr lang="ru-RU" sz="3200" b="1" i="1" dirty="0">
                <a:solidFill>
                  <a:srgbClr val="002060"/>
                </a:solidFill>
                <a:latin typeface="Calibri" panose="020F0502020204030204" pitchFamily="34" charset="0"/>
              </a:rPr>
              <a:t>с учетом стандартов </a:t>
            </a:r>
            <a:r>
              <a:rPr lang="ru-RU" sz="32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Ворлдскиллс</a:t>
            </a:r>
            <a:r>
              <a:rPr lang="ru-RU" sz="32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</a:rPr>
              <a:t>и рекомендации по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формированию функциональных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зон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</a:rPr>
              <a:t>образовательной деятельности в рамках предметной области «Технология»: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проектная, производственная, </a:t>
            </a:r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сборочная*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171717"/>
                </a:solidFill>
                <a:latin typeface="Calibri" panose="020F0502020204030204" pitchFamily="34" charset="0"/>
              </a:rPr>
              <a:t>Освоение учебного предмета «Технология» может осуществляться как в образовательных организациях, так и в организациях-партнерах, </a:t>
            </a:r>
            <a:r>
              <a:rPr lang="ru-RU" sz="3200" dirty="0">
                <a:solidFill>
                  <a:srgbClr val="171717"/>
                </a:solidFill>
                <a:latin typeface="Calibri" panose="020F0502020204030204" pitchFamily="34" charset="0"/>
              </a:rPr>
              <a:t>в том числе в учебно-производственных </a:t>
            </a:r>
            <a:r>
              <a:rPr lang="ru-RU" sz="3200" dirty="0" smtClean="0">
                <a:solidFill>
                  <a:srgbClr val="171717"/>
                </a:solidFill>
                <a:latin typeface="Calibri" panose="020F0502020204030204" pitchFamily="34" charset="0"/>
              </a:rPr>
              <a:t>комбинатах </a:t>
            </a:r>
            <a:r>
              <a:rPr lang="ru-RU" sz="3200" dirty="0">
                <a:solidFill>
                  <a:srgbClr val="171717"/>
                </a:solidFill>
                <a:latin typeface="Calibri" panose="020F0502020204030204" pitchFamily="34" charset="0"/>
              </a:rPr>
              <a:t>и технопарках.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12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800"/>
          </a:xfrm>
        </p:spPr>
        <p:txBody>
          <a:bodyPr/>
          <a:lstStyle/>
          <a:p>
            <a:pPr fontAlgn="base"/>
            <a:r>
              <a:rPr lang="ru-RU" b="1" dirty="0" smtClean="0">
                <a:solidFill>
                  <a:srgbClr val="000080"/>
                </a:solidFill>
                <a:latin typeface="inherit"/>
              </a:rPr>
              <a:t>5</a:t>
            </a:r>
            <a:r>
              <a:rPr lang="en-US" b="1" dirty="0" smtClean="0">
                <a:solidFill>
                  <a:srgbClr val="000080"/>
                </a:solidFill>
                <a:latin typeface="inherit"/>
              </a:rPr>
              <a:t>. </a:t>
            </a:r>
            <a:r>
              <a:rPr lang="ru-RU" b="1" dirty="0">
                <a:solidFill>
                  <a:srgbClr val="000080"/>
                </a:solidFill>
                <a:latin typeface="inherit"/>
              </a:rPr>
              <a:t>Реализация </a:t>
            </a:r>
            <a:r>
              <a:rPr lang="ru-RU" b="1" dirty="0" smtClean="0">
                <a:solidFill>
                  <a:srgbClr val="000080"/>
                </a:solidFill>
                <a:latin typeface="inherit"/>
              </a:rPr>
              <a:t>Концепции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914400"/>
            <a:ext cx="12192000" cy="5725886"/>
          </a:xfrm>
        </p:spPr>
        <p:txBody>
          <a:bodyPr>
            <a:normAutofit/>
          </a:bodyPr>
          <a:lstStyle/>
          <a:p>
            <a:r>
              <a:rPr lang="ru-RU" dirty="0">
                <a:latin typeface="Open Sans" panose="020B0606030504020204" pitchFamily="34" charset="0"/>
              </a:rPr>
              <a:t>обеспечит </a:t>
            </a:r>
            <a:r>
              <a:rPr lang="ru-RU" b="1" dirty="0">
                <a:latin typeface="Open Sans" panose="020B0606030504020204" pitchFamily="34" charset="0"/>
              </a:rPr>
              <a:t>переход</a:t>
            </a:r>
            <a:r>
              <a:rPr lang="ru-RU" dirty="0">
                <a:latin typeface="Open Sans" panose="020B0606030504020204" pitchFamily="34" charset="0"/>
              </a:rPr>
              <a:t> изучения предметной области «Технология» </a:t>
            </a:r>
            <a:r>
              <a:rPr lang="ru-RU" b="1" dirty="0">
                <a:latin typeface="Open Sans" panose="020B0606030504020204" pitchFamily="34" charset="0"/>
              </a:rPr>
              <a:t>на уровень, адекватный задачам страны в области технологического развития</a:t>
            </a:r>
            <a:r>
              <a:rPr lang="ru-RU" dirty="0">
                <a:latin typeface="Open Sans" panose="020B0606030504020204" pitchFamily="34" charset="0"/>
              </a:rPr>
              <a:t>, будет способствовать развитию всех уровней системы </a:t>
            </a:r>
            <a:r>
              <a:rPr lang="ru-RU" dirty="0" smtClean="0">
                <a:latin typeface="Open Sans" panose="020B0606030504020204" pitchFamily="34" charset="0"/>
              </a:rPr>
              <a:t>образования</a:t>
            </a:r>
          </a:p>
          <a:p>
            <a:pPr algn="just"/>
            <a:r>
              <a:rPr lang="ru-RU" b="1" dirty="0">
                <a:solidFill>
                  <a:srgbClr val="7A7A7A"/>
                </a:solidFill>
                <a:latin typeface="Open Sans" panose="020B0606030504020204" pitchFamily="34" charset="0"/>
              </a:rPr>
              <a:t> </a:t>
            </a:r>
            <a:r>
              <a:rPr lang="ru-RU" b="1" dirty="0">
                <a:solidFill>
                  <a:srgbClr val="FF0000"/>
                </a:solidFill>
                <a:latin typeface="Open Sans" panose="020B0606030504020204" pitchFamily="34" charset="0"/>
              </a:rPr>
              <a:t>механизмом </a:t>
            </a:r>
            <a:r>
              <a:rPr lang="ru-RU" b="1" dirty="0">
                <a:solidFill>
                  <a:srgbClr val="7A7A7A"/>
                </a:solidFill>
                <a:latin typeface="Open Sans" panose="020B0606030504020204" pitchFamily="34" charset="0"/>
              </a:rPr>
              <a:t>реализации Концепции </a:t>
            </a:r>
            <a:r>
              <a:rPr lang="ru-RU" dirty="0">
                <a:solidFill>
                  <a:srgbClr val="FF0000"/>
                </a:solidFill>
                <a:latin typeface="Open Sans" panose="020B0606030504020204" pitchFamily="34" charset="0"/>
              </a:rPr>
              <a:t>является </a:t>
            </a:r>
            <a:r>
              <a:rPr lang="ru-RU" b="1" dirty="0">
                <a:solidFill>
                  <a:srgbClr val="FF0000"/>
                </a:solidFill>
                <a:latin typeface="Open Sans" panose="020B0606030504020204" pitchFamily="34" charset="0"/>
              </a:rPr>
              <a:t>включение</a:t>
            </a:r>
            <a:r>
              <a:rPr lang="ru-RU" dirty="0">
                <a:solidFill>
                  <a:srgbClr val="FF0000"/>
                </a:solidFill>
                <a:latin typeface="Open Sans" panose="020B0606030504020204" pitchFamily="34" charset="0"/>
              </a:rPr>
              <a:t> соответствующих </a:t>
            </a:r>
            <a:r>
              <a:rPr lang="ru-RU" b="1" dirty="0" smtClean="0">
                <a:solidFill>
                  <a:srgbClr val="FF0000"/>
                </a:solidFill>
                <a:latin typeface="Open Sans" panose="020B0606030504020204" pitchFamily="34" charset="0"/>
              </a:rPr>
              <a:t>задач</a:t>
            </a:r>
            <a:r>
              <a:rPr lang="ru-RU" dirty="0" smtClean="0">
                <a:solidFill>
                  <a:srgbClr val="7A7A7A"/>
                </a:solidFill>
                <a:latin typeface="Open Sans" panose="020B0606030504020204" pitchFamily="34" charset="0"/>
              </a:rPr>
              <a:t> </a:t>
            </a:r>
            <a:r>
              <a:rPr lang="ru-RU" b="1" i="1" dirty="0" smtClean="0">
                <a:solidFill>
                  <a:srgbClr val="7A7A7A"/>
                </a:solidFill>
                <a:latin typeface="Open Sans" panose="020B0606030504020204" pitchFamily="34" charset="0"/>
              </a:rPr>
              <a:t>в </a:t>
            </a:r>
            <a:r>
              <a:rPr lang="ru-RU" b="1" i="1" dirty="0">
                <a:solidFill>
                  <a:srgbClr val="7A7A7A"/>
                </a:solidFill>
                <a:latin typeface="Open Sans" panose="020B0606030504020204" pitchFamily="34" charset="0"/>
              </a:rPr>
              <a:t>разработку нормативных и методических документов, регламентирующих данную предметную область</a:t>
            </a:r>
            <a:r>
              <a:rPr lang="ru-RU" dirty="0">
                <a:solidFill>
                  <a:srgbClr val="7A7A7A"/>
                </a:solidFill>
                <a:latin typeface="Open Sans" panose="020B0606030504020204" pitchFamily="34" charset="0"/>
              </a:rPr>
              <a:t>, в осуществляемые </a:t>
            </a:r>
            <a:r>
              <a:rPr lang="ru-RU" b="1" i="1" dirty="0">
                <a:solidFill>
                  <a:srgbClr val="00B050"/>
                </a:solidFill>
                <a:latin typeface="Open Sans" panose="020B0606030504020204" pitchFamily="34" charset="0"/>
              </a:rPr>
              <a:t>мероприятия целевых федеральных и </a:t>
            </a:r>
            <a:r>
              <a:rPr lang="ru-RU" b="1" i="1" u="sng" dirty="0">
                <a:solidFill>
                  <a:srgbClr val="00B050"/>
                </a:solidFill>
                <a:latin typeface="Open Sans" panose="020B0606030504020204" pitchFamily="34" charset="0"/>
              </a:rPr>
              <a:t>региональных программ</a:t>
            </a:r>
            <a:r>
              <a:rPr lang="ru-RU" dirty="0">
                <a:solidFill>
                  <a:srgbClr val="00B050"/>
                </a:solidFill>
                <a:latin typeface="Open Sans" panose="020B0606030504020204" pitchFamily="34" charset="0"/>
              </a:rPr>
              <a:t>, </a:t>
            </a:r>
            <a:r>
              <a:rPr lang="ru-RU" b="1" i="1" dirty="0">
                <a:solidFill>
                  <a:srgbClr val="00B050"/>
                </a:solidFill>
                <a:latin typeface="Open Sans" panose="020B0606030504020204" pitchFamily="34" charset="0"/>
              </a:rPr>
              <a:t>программ развития отдельных общеобразовательных организаций</a:t>
            </a:r>
            <a:r>
              <a:rPr lang="ru-RU" dirty="0">
                <a:solidFill>
                  <a:srgbClr val="7A7A7A"/>
                </a:solidFill>
                <a:latin typeface="Open Sans" panose="020B0606030504020204" pitchFamily="34" charset="0"/>
              </a:rPr>
              <a:t>, финансируемых </a:t>
            </a:r>
            <a:r>
              <a:rPr lang="ru-RU" b="1" dirty="0">
                <a:solidFill>
                  <a:srgbClr val="FF0000"/>
                </a:solidFill>
                <a:latin typeface="Open Sans" panose="020B0606030504020204" pitchFamily="34" charset="0"/>
              </a:rPr>
              <a:t>за счет средств </a:t>
            </a:r>
            <a:r>
              <a:rPr lang="ru-RU" i="1" u="sng" dirty="0">
                <a:solidFill>
                  <a:srgbClr val="7A7A7A"/>
                </a:solidFill>
                <a:latin typeface="Open Sans" panose="020B0606030504020204" pitchFamily="34" charset="0"/>
              </a:rPr>
              <a:t>федерального бюджета, бюджетов субъектов Российской Федерации, местных бюджетов</a:t>
            </a:r>
            <a:r>
              <a:rPr lang="ru-RU" dirty="0">
                <a:solidFill>
                  <a:srgbClr val="7A7A7A"/>
                </a:solidFill>
                <a:latin typeface="Open Sans" panose="020B0606030504020204" pitchFamily="34" charset="0"/>
              </a:rPr>
              <a:t>, а также через </a:t>
            </a:r>
            <a:r>
              <a:rPr lang="ru-RU" i="1" u="sng" dirty="0">
                <a:solidFill>
                  <a:srgbClr val="7A7A7A"/>
                </a:solidFill>
                <a:latin typeface="Open Sans" panose="020B0606030504020204" pitchFamily="34" charset="0"/>
              </a:rPr>
              <a:t>привлечение спонсорских средств и средств государственных корпораций</a:t>
            </a:r>
            <a:endParaRPr lang="ru-RU" i="1" u="sng" dirty="0"/>
          </a:p>
        </p:txBody>
      </p:sp>
    </p:spTree>
    <p:extLst>
      <p:ext uri="{BB962C8B-B14F-4D97-AF65-F5344CB8AC3E}">
        <p14:creationId xmlns:p14="http://schemas.microsoft.com/office/powerpoint/2010/main" val="407630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944" y="0"/>
            <a:ext cx="11996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8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11996057" cy="609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2E3695"/>
                </a:solidFill>
                <a:latin typeface="Calibri" panose="020F0502020204030204" pitchFamily="34" charset="0"/>
              </a:rPr>
              <a:t>Проекты ФГОС ООО </a:t>
            </a:r>
            <a:r>
              <a:rPr lang="ru-RU" sz="3600" dirty="0">
                <a:solidFill>
                  <a:srgbClr val="2E3695"/>
                </a:solidFill>
                <a:latin typeface="Calibri" panose="020F0502020204030204" pitchFamily="34" charset="0"/>
              </a:rPr>
              <a:t>(размещены на сайте </a:t>
            </a:r>
            <a:r>
              <a:rPr lang="ru-RU" sz="3600" b="1" dirty="0">
                <a:solidFill>
                  <a:srgbClr val="171717"/>
                </a:solidFill>
                <a:latin typeface="Calibri" panose="020F0502020204030204" pitchFamily="34" charset="0"/>
              </a:rPr>
              <a:t>www.preobra.ru</a:t>
            </a:r>
            <a:r>
              <a:rPr lang="ru-RU" sz="3600" dirty="0">
                <a:solidFill>
                  <a:srgbClr val="171717"/>
                </a:solidFill>
                <a:latin typeface="Calibri" panose="020F0502020204030204" pitchFamily="34" charset="0"/>
              </a:rPr>
              <a:t>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9600"/>
            <a:ext cx="12192000" cy="677091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Предметные результаты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по таким предметам как «Технология»,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</a:rPr>
              <a:t>не привязаны к последовательному изучению частей образовательной программы;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их содержание распределено по тематическим модулям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. Модульный принцип позволяет обеспечить гибкость ООП и реализовать индивидуальные образовательные траектории обучающихся (</a:t>
            </a:r>
            <a:r>
              <a:rPr lang="ru-RU" b="1" dirty="0">
                <a:solidFill>
                  <a:srgbClr val="7030A0"/>
                </a:solidFill>
                <a:latin typeface="Calibri" panose="020F0502020204030204" pitchFamily="34" charset="0"/>
              </a:rPr>
              <a:t>выбор тематических </a:t>
            </a:r>
            <a:r>
              <a:rPr lang="ru-RU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модулей </a:t>
            </a:r>
            <a:r>
              <a:rPr lang="ru-RU" b="1" u="sng" dirty="0" smtClean="0">
                <a:solidFill>
                  <a:srgbClr val="7030A0"/>
                </a:solidFill>
                <a:latin typeface="Calibri" panose="020F0502020204030204" pitchFamily="34" charset="0"/>
              </a:rPr>
              <a:t>по ряду предметов </a:t>
            </a:r>
            <a:r>
              <a:rPr lang="ru-RU" dirty="0">
                <a:solidFill>
                  <a:srgbClr val="7030A0"/>
                </a:solidFill>
                <a:latin typeface="Calibri" panose="020F0502020204030204" pitchFamily="34" charset="0"/>
              </a:rPr>
              <a:t>определяется </a:t>
            </a:r>
            <a:r>
              <a:rPr lang="ru-RU" b="1" i="1" dirty="0">
                <a:solidFill>
                  <a:srgbClr val="7030A0"/>
                </a:solidFill>
                <a:latin typeface="Calibri" panose="020F0502020204030204" pitchFamily="34" charset="0"/>
              </a:rPr>
              <a:t>условиями материально-технического обеспечения учебного процесса</a:t>
            </a:r>
            <a:r>
              <a:rPr lang="ru-RU" dirty="0">
                <a:solidFill>
                  <a:srgbClr val="7030A0"/>
                </a:solidFill>
                <a:latin typeface="Calibri" panose="020F0502020204030204" pitchFamily="34" charset="0"/>
              </a:rPr>
              <a:t> и </a:t>
            </a:r>
            <a:r>
              <a:rPr lang="ru-RU" b="1" i="1" dirty="0">
                <a:solidFill>
                  <a:srgbClr val="7030A0"/>
                </a:solidFill>
                <a:latin typeface="Calibri" panose="020F0502020204030204" pitchFamily="34" charset="0"/>
              </a:rPr>
              <a:t>особенностями контингента обучающихся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). </a:t>
            </a:r>
          </a:p>
          <a:p>
            <a:r>
              <a:rPr lang="ru-RU" b="1" dirty="0">
                <a:solidFill>
                  <a:srgbClr val="171717"/>
                </a:solidFill>
                <a:latin typeface="Calibri" panose="020F0502020204030204" pitchFamily="34" charset="0"/>
              </a:rPr>
              <a:t>Обновленные ФГОС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</a:rPr>
              <a:t>определяют</a:t>
            </a:r>
            <a:r>
              <a:rPr lang="ru-RU" b="1" dirty="0">
                <a:solidFill>
                  <a:srgbClr val="171717"/>
                </a:solidFill>
                <a:latin typeface="Calibri" panose="020F0502020204030204" pitchFamily="34" charset="0"/>
              </a:rPr>
              <a:t> базовые результаты обучения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, которые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</a:rPr>
              <a:t>транслируются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171717"/>
                </a:solidFill>
                <a:latin typeface="Calibri" panose="020F0502020204030204" pitchFamily="34" charset="0"/>
              </a:rPr>
              <a:t>во все ПООП и ООП образовательных организаций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. </a:t>
            </a:r>
            <a:r>
              <a:rPr lang="ru-RU" b="1" dirty="0">
                <a:solidFill>
                  <a:schemeClr val="accent6"/>
                </a:solidFill>
                <a:latin typeface="Calibri" panose="020F0502020204030204" pitchFamily="34" charset="0"/>
              </a:rPr>
              <a:t>На основе ФГОС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с учетом потребностей социально-экономического развития регионов, этнокультурных особенностей населения </a:t>
            </a:r>
            <a:r>
              <a:rPr lang="ru-RU" b="1" dirty="0">
                <a:solidFill>
                  <a:schemeClr val="accent6"/>
                </a:solidFill>
                <a:latin typeface="Calibri" panose="020F0502020204030204" pitchFamily="34" charset="0"/>
              </a:rPr>
              <a:t>могут быть разработаны </a:t>
            </a:r>
            <a:r>
              <a:rPr lang="ru-RU" b="1" dirty="0" err="1">
                <a:solidFill>
                  <a:schemeClr val="accent6"/>
                </a:solidFill>
                <a:latin typeface="Calibri" panose="020F0502020204030204" pitchFamily="34" charset="0"/>
              </a:rPr>
              <a:t>разноуровневые</a:t>
            </a:r>
            <a:r>
              <a:rPr lang="ru-RU" b="1" dirty="0">
                <a:solidFill>
                  <a:schemeClr val="accent6"/>
                </a:solidFill>
                <a:latin typeface="Calibri" panose="020F0502020204030204" pitchFamily="34" charset="0"/>
              </a:rPr>
              <a:t> примерные ПООП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: например, ПООП базового уровня, ПООП для коррекционных классов/школ, ПООП для инновационных школ, </a:t>
            </a:r>
            <a:r>
              <a:rPr lang="ru-RU" dirty="0">
                <a:solidFill>
                  <a:schemeClr val="accent6"/>
                </a:solidFill>
                <a:latin typeface="Calibri" panose="020F0502020204030204" pitchFamily="34" charset="0"/>
              </a:rPr>
              <a:t>которые должны учитывать запросы семьи, региональные особенности, кадровый потенциал и материально-техническое оснащение образовательных организаций. </a:t>
            </a:r>
          </a:p>
          <a:p>
            <a:r>
              <a:rPr lang="ru-RU" b="1" dirty="0">
                <a:solidFill>
                  <a:srgbClr val="2E3695"/>
                </a:solidFill>
                <a:latin typeface="Calibri" panose="020F0502020204030204" pitchFamily="34" charset="0"/>
              </a:rPr>
              <a:t>Приложение 14. Требования к предметным результатам освоения учебного предмета «Технология», выносимым на промежуточную и итоговую аттестацию </a:t>
            </a:r>
            <a:endParaRPr lang="ru-RU" dirty="0">
              <a:solidFill>
                <a:srgbClr val="2E3695"/>
              </a:solidFill>
              <a:latin typeface="Calibri" panose="020F0502020204030204" pitchFamily="34" charset="0"/>
            </a:endParaRPr>
          </a:p>
          <a:p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Достижение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результатов освоения основной образовательной программы (ООП) основного общего образования обеспечивается посредством включения в ООП предметных результатов освоения тематических модулей учебного предмета «Технология». </a:t>
            </a:r>
          </a:p>
          <a:p>
            <a:r>
              <a:rPr lang="ru-RU" dirty="0" smtClean="0">
                <a:solidFill>
                  <a:srgbClr val="FF0000"/>
                </a:solidFill>
                <a:latin typeface="Calibri" panose="020F0502020204030204" pitchFamily="34" charset="0"/>
              </a:rPr>
              <a:t>Образовательные 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</a:rPr>
              <a:t>организации вправе самостоятельно определять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</a:rPr>
              <a:t>последовательность модулей и количество часов для освоения обучающимися модулей учебного предмета «Технология». </a:t>
            </a:r>
          </a:p>
          <a:p>
            <a:r>
              <a:rPr lang="ru-RU" b="1" dirty="0">
                <a:solidFill>
                  <a:srgbClr val="171717"/>
                </a:solidFill>
                <a:latin typeface="Calibri" panose="020F0502020204030204" pitchFamily="34" charset="0"/>
              </a:rPr>
              <a:t>- Модуль «Производство и технологии» </a:t>
            </a:r>
            <a:endParaRPr lang="ru-RU" dirty="0">
              <a:solidFill>
                <a:srgbClr val="171717"/>
              </a:solidFill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171717"/>
                </a:solidFill>
                <a:latin typeface="Calibri" panose="020F0502020204030204" pitchFamily="34" charset="0"/>
              </a:rPr>
              <a:t>- Модуль «Технологии обработки материалов, пищевых продуктов» </a:t>
            </a:r>
            <a:endParaRPr lang="ru-RU" dirty="0">
              <a:solidFill>
                <a:srgbClr val="171717"/>
              </a:solidFill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171717"/>
                </a:solidFill>
                <a:latin typeface="Calibri" panose="020F0502020204030204" pitchFamily="34" charset="0"/>
              </a:rPr>
              <a:t>- Модуль «Робототехника» </a:t>
            </a:r>
            <a:endParaRPr lang="ru-RU" dirty="0">
              <a:solidFill>
                <a:srgbClr val="171717"/>
              </a:solidFill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171717"/>
                </a:solidFill>
                <a:latin typeface="Calibri" panose="020F0502020204030204" pitchFamily="34" charset="0"/>
              </a:rPr>
              <a:t>- Модуль «Автоматизированные системы» </a:t>
            </a:r>
            <a:endParaRPr lang="ru-RU" dirty="0">
              <a:solidFill>
                <a:srgbClr val="171717"/>
              </a:solidFill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171717"/>
                </a:solidFill>
                <a:latin typeface="Calibri" panose="020F0502020204030204" pitchFamily="34" charset="0"/>
              </a:rPr>
              <a:t>- Модуль «3D-моделирование, </a:t>
            </a:r>
            <a:r>
              <a:rPr lang="ru-RU" b="1" dirty="0" err="1">
                <a:solidFill>
                  <a:srgbClr val="171717"/>
                </a:solidFill>
                <a:latin typeface="Calibri" panose="020F0502020204030204" pitchFamily="34" charset="0"/>
              </a:rPr>
              <a:t>прототипирование</a:t>
            </a:r>
            <a:r>
              <a:rPr lang="ru-RU" b="1" dirty="0">
                <a:solidFill>
                  <a:srgbClr val="171717"/>
                </a:solidFill>
                <a:latin typeface="Calibri" panose="020F0502020204030204" pitchFamily="34" charset="0"/>
              </a:rPr>
              <a:t> и макетирование» </a:t>
            </a:r>
            <a:endParaRPr lang="ru-RU" dirty="0">
              <a:solidFill>
                <a:srgbClr val="171717"/>
              </a:solidFill>
              <a:latin typeface="Calibri" panose="020F0502020204030204" pitchFamily="34" charset="0"/>
            </a:endParaRPr>
          </a:p>
          <a:p>
            <a:r>
              <a:rPr lang="ru-RU" b="1" dirty="0">
                <a:solidFill>
                  <a:srgbClr val="171717"/>
                </a:solidFill>
                <a:latin typeface="Calibri" panose="020F0502020204030204" pitchFamily="34" charset="0"/>
              </a:rPr>
              <a:t>- Модуль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«</a:t>
            </a:r>
            <a:r>
              <a:rPr lang="ru-RU" b="1" dirty="0">
                <a:solidFill>
                  <a:srgbClr val="171717"/>
                </a:solidFill>
                <a:latin typeface="Calibri" panose="020F0502020204030204" pitchFamily="34" charset="0"/>
              </a:rPr>
              <a:t>Компьютерная графика, черчение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» </a:t>
            </a:r>
          </a:p>
          <a:p>
            <a:r>
              <a:rPr lang="ru-RU" b="1" dirty="0">
                <a:solidFill>
                  <a:srgbClr val="171717"/>
                </a:solidFill>
                <a:latin typeface="Calibri" panose="020F0502020204030204" pitchFamily="34" charset="0"/>
              </a:rPr>
              <a:t>- Модуль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«</a:t>
            </a:r>
            <a:r>
              <a:rPr lang="ru-RU" b="1" dirty="0">
                <a:solidFill>
                  <a:srgbClr val="171717"/>
                </a:solidFill>
                <a:latin typeface="Calibri" panose="020F0502020204030204" pitchFamily="34" charset="0"/>
              </a:rPr>
              <a:t>Растениеводство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»* </a:t>
            </a:r>
            <a:r>
              <a:rPr lang="ru-RU" dirty="0" smtClean="0">
                <a:solidFill>
                  <a:srgbClr val="171717"/>
                </a:solidFill>
                <a:latin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2C3493"/>
                </a:solidFill>
                <a:latin typeface="Calibri" panose="020F0502020204030204" pitchFamily="34" charset="0"/>
              </a:rPr>
              <a:t>-</a:t>
            </a:r>
            <a:r>
              <a:rPr lang="ru-RU" b="1" dirty="0">
                <a:solidFill>
                  <a:srgbClr val="171717"/>
                </a:solidFill>
                <a:latin typeface="Calibri" panose="020F0502020204030204" pitchFamily="34" charset="0"/>
              </a:rPr>
              <a:t>Модуль 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«</a:t>
            </a:r>
            <a:r>
              <a:rPr lang="ru-RU" b="1" dirty="0">
                <a:solidFill>
                  <a:srgbClr val="171717"/>
                </a:solidFill>
                <a:latin typeface="Calibri" panose="020F0502020204030204" pitchFamily="34" charset="0"/>
              </a:rPr>
              <a:t>Животноводство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»*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9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8595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«О национальных целях и стратегических задачах развития РФ на период до 2024 г.»   Указ президента РФ от 07.05.2018 г.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123" y="859537"/>
            <a:ext cx="11863753" cy="5998464"/>
          </a:xfrm>
        </p:spPr>
        <p:txBody>
          <a:bodyPr>
            <a:normAutofit fontScale="85000" lnSpcReduction="10000"/>
          </a:bodyPr>
          <a:lstStyle/>
          <a:p>
            <a:r>
              <a:rPr lang="ru-RU" b="0" i="0" u="none" strike="noStrike" baseline="0" dirty="0" smtClean="0">
                <a:solidFill>
                  <a:srgbClr val="171717"/>
                </a:solidFill>
                <a:latin typeface="Calibri" panose="020F0502020204030204" pitchFamily="34" charset="0"/>
              </a:rPr>
              <a:t>В целях осуществления </a:t>
            </a:r>
            <a:r>
              <a:rPr lang="ru-RU" b="1" i="0" u="none" strike="noStrike" baseline="0" dirty="0" smtClean="0">
                <a:solidFill>
                  <a:srgbClr val="171717"/>
                </a:solidFill>
                <a:latin typeface="Calibri" panose="020F0502020204030204" pitchFamily="34" charset="0"/>
              </a:rPr>
              <a:t>прорывного научно-технологического и социально-экономического развития Российской Федерации</a:t>
            </a:r>
            <a:r>
              <a:rPr lang="ru-RU" b="0" i="0" u="none" strike="noStrike" baseline="0" dirty="0" smtClean="0">
                <a:solidFill>
                  <a:srgbClr val="171717"/>
                </a:solidFill>
                <a:latin typeface="Calibri" panose="020F0502020204030204" pitchFamily="34" charset="0"/>
              </a:rPr>
              <a:t>, повышения уровня жизни граждан, создания комфортных условий для их проживания, а также </a:t>
            </a:r>
            <a:r>
              <a:rPr lang="ru-RU" b="1" i="0" u="none" strike="noStrike" baseline="0" dirty="0" smtClean="0">
                <a:solidFill>
                  <a:srgbClr val="171717"/>
                </a:solidFill>
                <a:latin typeface="Calibri" panose="020F0502020204030204" pitchFamily="34" charset="0"/>
              </a:rPr>
              <a:t>условий и возможностей для самореализации и раскрытия таланта каждого человека </a:t>
            </a:r>
            <a:r>
              <a:rPr lang="ru-RU" b="0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постановляю:</a:t>
            </a:r>
          </a:p>
          <a:p>
            <a:r>
              <a:rPr lang="ru-RU" b="0" i="0" u="none" strike="noStrike" baseline="0" dirty="0" smtClean="0">
                <a:solidFill>
                  <a:srgbClr val="171717"/>
                </a:solidFill>
                <a:latin typeface="Calibri" panose="020F0502020204030204" pitchFamily="34" charset="0"/>
              </a:rPr>
              <a:t> </a:t>
            </a:r>
            <a:r>
              <a:rPr lang="ru-RU" b="1" i="0" u="none" strike="noStrike" baseline="0" dirty="0" smtClean="0">
                <a:solidFill>
                  <a:srgbClr val="171717"/>
                </a:solidFill>
                <a:latin typeface="Calibri" panose="020F0502020204030204" pitchFamily="34" charset="0"/>
              </a:rPr>
              <a:t>п.5. </a:t>
            </a:r>
            <a:r>
              <a:rPr lang="ru-RU" b="0" i="0" u="none" strike="noStrike" baseline="0" dirty="0" smtClean="0">
                <a:solidFill>
                  <a:srgbClr val="171717"/>
                </a:solidFill>
                <a:latin typeface="Calibri" panose="020F0502020204030204" pitchFamily="34" charset="0"/>
              </a:rPr>
              <a:t>Правительству РФ при разработке </a:t>
            </a:r>
            <a:r>
              <a:rPr lang="ru-RU" b="1" i="0" u="none" strike="noStrike" baseline="0" dirty="0" smtClean="0">
                <a:solidFill>
                  <a:srgbClr val="171717"/>
                </a:solidFill>
                <a:latin typeface="Calibri" panose="020F0502020204030204" pitchFamily="34" charset="0"/>
              </a:rPr>
              <a:t>национального проекта в сфере образования </a:t>
            </a:r>
            <a:r>
              <a:rPr lang="ru-RU" b="0" i="0" u="none" strike="noStrike" baseline="0" dirty="0" smtClean="0">
                <a:solidFill>
                  <a:srgbClr val="171717"/>
                </a:solidFill>
                <a:latin typeface="Calibri" panose="020F0502020204030204" pitchFamily="34" charset="0"/>
              </a:rPr>
              <a:t>исходить из того, что к 2024 г. необходимо обеспечить </a:t>
            </a:r>
            <a:r>
              <a:rPr lang="ru-RU" b="0" i="1" u="none" strike="noStrike" baseline="0" dirty="0" smtClean="0">
                <a:solidFill>
                  <a:srgbClr val="171717"/>
                </a:solidFill>
                <a:latin typeface="Calibri" panose="020F0502020204030204" pitchFamily="34" charset="0"/>
              </a:rPr>
              <a:t>решение следующих задач:</a:t>
            </a:r>
          </a:p>
          <a:p>
            <a:pPr marL="0" indent="0" algn="just">
              <a:buNone/>
            </a:pPr>
            <a:r>
              <a:rPr lang="ru-RU" b="0" i="1" u="none" strike="noStrike" baseline="0" dirty="0" smtClean="0">
                <a:solidFill>
                  <a:srgbClr val="171717"/>
                </a:solidFill>
                <a:latin typeface="Calibri" panose="020F0502020204030204" pitchFamily="34" charset="0"/>
              </a:rPr>
              <a:t> </a:t>
            </a:r>
            <a:r>
              <a:rPr lang="ru-RU" b="0" i="0" u="none" strike="noStrike" baseline="0" dirty="0" smtClean="0">
                <a:solidFill>
                  <a:srgbClr val="171717"/>
                </a:solidFill>
                <a:latin typeface="Calibri" panose="020F0502020204030204" pitchFamily="34" charset="0"/>
              </a:rPr>
              <a:t>- внедрение на уровнях основного общего и среднего общего образования новых методов обучения и воспитания, образовательных технологий, обеспечивающих освоение обучающимися базовых навыков и умений, повышение их мотивации к обучению и вовлеченности в образовательный процесс, а также </a:t>
            </a:r>
            <a:r>
              <a:rPr lang="ru-RU" b="1" i="0" u="none" strike="noStrike" baseline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обновление содержания и совершенствование методов обучения в предметной области "Технология"; </a:t>
            </a:r>
          </a:p>
          <a:p>
            <a:pPr algn="just">
              <a:buFontTx/>
              <a:buChar char="-"/>
            </a:pPr>
            <a:r>
              <a:rPr lang="ru-RU" b="0" i="0" u="none" strike="noStrike" baseline="0" dirty="0" smtClean="0">
                <a:solidFill>
                  <a:srgbClr val="171717"/>
                </a:solidFill>
                <a:latin typeface="Calibri" panose="020F0502020204030204" pitchFamily="34" charset="0"/>
              </a:rPr>
              <a:t>формирование эффективной системы выявления, </a:t>
            </a:r>
            <a:r>
              <a:rPr lang="ru-RU" b="1" i="0" u="none" strike="noStrike" baseline="0" dirty="0" smtClean="0">
                <a:solidFill>
                  <a:srgbClr val="171717"/>
                </a:solidFill>
                <a:latin typeface="Calibri" panose="020F0502020204030204" pitchFamily="34" charset="0"/>
              </a:rPr>
              <a:t>поддержки и развития способностей и талантов у детей и молодежи</a:t>
            </a:r>
            <a:r>
              <a:rPr lang="ru-RU" b="0" i="0" u="none" strike="noStrike" baseline="0" dirty="0" smtClean="0">
                <a:solidFill>
                  <a:srgbClr val="171717"/>
                </a:solidFill>
                <a:latin typeface="Calibri" panose="020F0502020204030204" pitchFamily="34" charset="0"/>
              </a:rPr>
              <a:t>, основанной на принципах справедливости, всеобщности и </a:t>
            </a:r>
            <a:r>
              <a:rPr lang="ru-RU" b="1" i="0" u="none" strike="noStrike" baseline="0" dirty="0" smtClean="0">
                <a:solidFill>
                  <a:srgbClr val="171717"/>
                </a:solidFill>
                <a:latin typeface="Calibri" panose="020F0502020204030204" pitchFamily="34" charset="0"/>
              </a:rPr>
              <a:t>направленной на самоопределение и профессиональную ориентацию всех обучающихся;</a:t>
            </a:r>
          </a:p>
          <a:p>
            <a:pPr>
              <a:buFontTx/>
              <a:buChar char="-"/>
            </a:pPr>
            <a:r>
              <a:rPr lang="ru-RU" b="1" i="0" u="none" strike="noStrike" baseline="0" dirty="0" smtClean="0">
                <a:solidFill>
                  <a:srgbClr val="171717"/>
                </a:solidFill>
                <a:latin typeface="Calibri" panose="020F0502020204030204" pitchFamily="34" charset="0"/>
              </a:rPr>
              <a:t> </a:t>
            </a:r>
            <a:r>
              <a:rPr lang="ru-RU" b="0" i="0" u="none" strike="noStrike" baseline="0" dirty="0" smtClean="0">
                <a:solidFill>
                  <a:srgbClr val="171717"/>
                </a:solidFill>
                <a:latin typeface="Calibri" panose="020F0502020204030204" pitchFamily="34" charset="0"/>
              </a:rPr>
              <a:t>- создание современной и безопасной цифровой образовательной среды, обеспечивающей высокое качество и доступность образования всех видов и уровней.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65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56356"/>
            <a:ext cx="11865429" cy="64418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2C3493"/>
                </a:solidFill>
                <a:latin typeface="Calibri" panose="020F0502020204030204" pitchFamily="34" charset="0"/>
              </a:rPr>
              <a:t>Требования к структуре Образовательной программы (ФГОС ОО) 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74926" y="719036"/>
            <a:ext cx="5157787" cy="27697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действующий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3030" y="1127216"/>
            <a:ext cx="5714546" cy="5425984"/>
          </a:xfrm>
        </p:spPr>
        <p:txBody>
          <a:bodyPr>
            <a:normAutofit fontScale="55000" lnSpcReduction="20000"/>
          </a:bodyPr>
          <a:lstStyle/>
          <a:p>
            <a:r>
              <a:rPr lang="ru-RU" sz="3200" b="1" dirty="0">
                <a:solidFill>
                  <a:srgbClr val="2C3493"/>
                </a:solidFill>
                <a:latin typeface="Calibri" panose="020F0502020204030204" pitchFamily="34" charset="0"/>
              </a:rPr>
              <a:t>Целевой раздел </a:t>
            </a:r>
            <a:endParaRPr lang="ru-RU" sz="3200" dirty="0">
              <a:solidFill>
                <a:srgbClr val="2C3493"/>
              </a:solidFill>
              <a:latin typeface="Calibri" panose="020F0502020204030204" pitchFamily="34" charset="0"/>
            </a:endParaRPr>
          </a:p>
          <a:p>
            <a:r>
              <a:rPr lang="ru-RU" dirty="0">
                <a:solidFill>
                  <a:srgbClr val="2C3493"/>
                </a:solidFill>
                <a:latin typeface="Arial" panose="020B0604020202020204" pitchFamily="34" charset="0"/>
              </a:rPr>
              <a:t>• </a:t>
            </a:r>
            <a:r>
              <a:rPr lang="ru-RU" dirty="0">
                <a:latin typeface="Arial" panose="020B0604020202020204" pitchFamily="34" charset="0"/>
              </a:rPr>
              <a:t>пояснительная записка </a:t>
            </a:r>
          </a:p>
          <a:p>
            <a:r>
              <a:rPr lang="ru-RU" dirty="0">
                <a:latin typeface="Arial" panose="020B0604020202020204" pitchFamily="34" charset="0"/>
              </a:rPr>
              <a:t>• планируемые результаты освоения основной образовательной </a:t>
            </a:r>
            <a:r>
              <a:rPr lang="ru-RU" dirty="0" smtClean="0">
                <a:latin typeface="Arial" panose="020B0604020202020204" pitchFamily="34" charset="0"/>
              </a:rPr>
              <a:t>программы* 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• система оценки достижения планируемых результатов </a:t>
            </a:r>
            <a:endParaRPr lang="ru-RU" dirty="0">
              <a:solidFill>
                <a:srgbClr val="2C3493"/>
              </a:solidFill>
              <a:latin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2C3493"/>
                </a:solidFill>
                <a:latin typeface="Calibri" panose="020F0502020204030204" pitchFamily="34" charset="0"/>
              </a:rPr>
              <a:t>Содержательный </a:t>
            </a:r>
            <a:r>
              <a:rPr lang="ru-RU" sz="3200" b="1" dirty="0" smtClean="0">
                <a:solidFill>
                  <a:srgbClr val="2C3493"/>
                </a:solidFill>
                <a:latin typeface="Calibri" panose="020F0502020204030204" pitchFamily="34" charset="0"/>
              </a:rPr>
              <a:t>раздел</a:t>
            </a:r>
            <a:endParaRPr lang="ru-RU" sz="3200" dirty="0">
              <a:solidFill>
                <a:srgbClr val="2C3493"/>
              </a:solidFill>
              <a:latin typeface="Calibri" panose="020F050202020403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• программа </a:t>
            </a:r>
            <a:r>
              <a:rPr lang="ru-RU" u="sng" dirty="0">
                <a:solidFill>
                  <a:srgbClr val="FF0000"/>
                </a:solidFill>
                <a:latin typeface="Arial" panose="020B0604020202020204" pitchFamily="34" charset="0"/>
              </a:rPr>
              <a:t>формирования</a:t>
            </a:r>
            <a:r>
              <a:rPr lang="ru-RU" dirty="0">
                <a:latin typeface="Arial" panose="020B0604020202020204" pitchFamily="34" charset="0"/>
              </a:rPr>
              <a:t> универсальных учебных действий </a:t>
            </a:r>
          </a:p>
          <a:p>
            <a:r>
              <a:rPr lang="ru-RU" dirty="0">
                <a:latin typeface="Arial" panose="020B0604020202020204" pitchFamily="34" charset="0"/>
              </a:rPr>
              <a:t>• программы учебных предметов </a:t>
            </a:r>
          </a:p>
          <a:p>
            <a:r>
              <a:rPr lang="ru-RU" dirty="0">
                <a:latin typeface="Arial" panose="020B0604020202020204" pitchFamily="34" charset="0"/>
              </a:rPr>
              <a:t>• </a:t>
            </a:r>
            <a:r>
              <a:rPr lang="ru-RU" dirty="0">
                <a:latin typeface="Calibri" panose="020F0502020204030204" pitchFamily="34" charset="0"/>
              </a:rPr>
              <a:t>программа духовно-нравственного развития, воспитания и социализации </a:t>
            </a:r>
          </a:p>
          <a:p>
            <a:r>
              <a:rPr lang="ru-RU" dirty="0">
                <a:latin typeface="Arial" panose="020B0604020202020204" pitchFamily="34" charset="0"/>
              </a:rPr>
              <a:t>• программа формирования культуры здорового и безопасного образа жизни </a:t>
            </a:r>
          </a:p>
          <a:p>
            <a:r>
              <a:rPr lang="ru-RU" dirty="0">
                <a:latin typeface="Arial" panose="020B0604020202020204" pitchFamily="34" charset="0"/>
              </a:rPr>
              <a:t>• программа коррекционной работы </a:t>
            </a:r>
          </a:p>
          <a:p>
            <a:r>
              <a:rPr lang="ru-RU" dirty="0">
                <a:latin typeface="Arial" panose="020B0604020202020204" pitchFamily="34" charset="0"/>
              </a:rPr>
              <a:t>• программа внеурочной деятельности </a:t>
            </a:r>
            <a:endParaRPr lang="ru-RU" dirty="0">
              <a:solidFill>
                <a:srgbClr val="2C3493"/>
              </a:solidFill>
              <a:latin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2C3493"/>
                </a:solidFill>
                <a:latin typeface="Calibri" panose="020F0502020204030204" pitchFamily="34" charset="0"/>
              </a:rPr>
              <a:t>Организационный раздел </a:t>
            </a:r>
            <a:endParaRPr lang="ru-RU" sz="3200" dirty="0">
              <a:solidFill>
                <a:srgbClr val="2C3493"/>
              </a:solidFill>
              <a:latin typeface="Calibri" panose="020F050202020403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• учебный план ( учебные предметы и курсы, внеурочная деятельность, годовой учебный график </a:t>
            </a:r>
          </a:p>
          <a:p>
            <a:r>
              <a:rPr lang="ru-RU" dirty="0">
                <a:latin typeface="Arial" panose="020B0604020202020204" pitchFamily="34" charset="0"/>
              </a:rPr>
              <a:t>• </a:t>
            </a:r>
            <a:r>
              <a:rPr lang="ru-RU" dirty="0">
                <a:latin typeface="Calibri" panose="020F0502020204030204" pitchFamily="34" charset="0"/>
              </a:rPr>
              <a:t>система условий реализации ОП (кадры, финансовые ресурсы, информационно-образовательная среда и материально-техническая оснащенность</a:t>
            </a:r>
            <a:r>
              <a:rPr lang="ru-RU" dirty="0">
                <a:solidFill>
                  <a:srgbClr val="171717"/>
                </a:solidFill>
                <a:latin typeface="Calibri" panose="020F0502020204030204" pitchFamily="34" charset="0"/>
              </a:rPr>
              <a:t>)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719036"/>
            <a:ext cx="5183188" cy="27697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Проект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1127216"/>
            <a:ext cx="5183188" cy="5062447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1800" b="1" dirty="0">
                <a:solidFill>
                  <a:srgbClr val="2C3493"/>
                </a:solidFill>
                <a:latin typeface="Calibri" panose="020F0502020204030204" pitchFamily="34" charset="0"/>
              </a:rPr>
              <a:t>Целевой раздел </a:t>
            </a:r>
            <a:endParaRPr lang="ru-RU" sz="1800" dirty="0">
              <a:solidFill>
                <a:srgbClr val="2C3493"/>
              </a:solidFill>
              <a:latin typeface="Calibri" panose="020F0502020204030204" pitchFamily="34" charset="0"/>
            </a:endParaRPr>
          </a:p>
          <a:p>
            <a:pPr lvl="0"/>
            <a:r>
              <a:rPr lang="ru-RU" sz="1500" dirty="0">
                <a:solidFill>
                  <a:srgbClr val="2C3493"/>
                </a:solidFill>
                <a:latin typeface="Arial" panose="020B0604020202020204" pitchFamily="34" charset="0"/>
              </a:rPr>
              <a:t>• </a:t>
            </a:r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</a:rPr>
              <a:t>пояснительная записка </a:t>
            </a:r>
          </a:p>
          <a:p>
            <a:pPr lvl="0"/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</a:rPr>
              <a:t>• планируемые результаты освоения основной образовательной программы* </a:t>
            </a:r>
          </a:p>
          <a:p>
            <a:pPr lvl="0"/>
            <a:r>
              <a:rPr lang="ru-RU" sz="1500" dirty="0">
                <a:solidFill>
                  <a:prstClr val="black"/>
                </a:solidFill>
                <a:latin typeface="Arial" panose="020B0604020202020204" pitchFamily="34" charset="0"/>
              </a:rPr>
              <a:t>• система оценки достижения планируемых результатов </a:t>
            </a:r>
            <a:endParaRPr lang="ru-RU" sz="1500" dirty="0">
              <a:solidFill>
                <a:srgbClr val="2C3493"/>
              </a:solidFill>
              <a:latin typeface="Arial" panose="020B0604020202020204" pitchFamily="34" charset="0"/>
            </a:endParaRPr>
          </a:p>
          <a:p>
            <a:pPr lvl="0"/>
            <a:r>
              <a:rPr lang="ru-RU" sz="1800" b="1" dirty="0">
                <a:solidFill>
                  <a:srgbClr val="2C3493"/>
                </a:solidFill>
                <a:latin typeface="Calibri" panose="020F0502020204030204" pitchFamily="34" charset="0"/>
              </a:rPr>
              <a:t>Содержательный </a:t>
            </a:r>
            <a:r>
              <a:rPr lang="ru-RU" sz="1800" b="1" dirty="0" smtClean="0">
                <a:solidFill>
                  <a:srgbClr val="2C3493"/>
                </a:solidFill>
                <a:latin typeface="Calibri" panose="020F0502020204030204" pitchFamily="34" charset="0"/>
              </a:rPr>
              <a:t>раздел</a:t>
            </a:r>
          </a:p>
          <a:p>
            <a:pPr lvl="0"/>
            <a:r>
              <a:rPr lang="ru-RU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программы </a:t>
            </a: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</a:rPr>
              <a:t>учебных предметов, курсов, дисциплин, в том числе интегрированных программ, курсов внеурочной деятельности (рабочие программы</a:t>
            </a:r>
            <a:r>
              <a:rPr lang="ru-RU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);</a:t>
            </a:r>
            <a:endParaRPr lang="ru-RU" sz="18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0"/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</a:rPr>
              <a:t>программу </a:t>
            </a:r>
            <a:r>
              <a:rPr lang="ru-RU" sz="1800" b="1" u="sng" dirty="0">
                <a:latin typeface="Calibri" panose="020F0502020204030204" pitchFamily="34" charset="0"/>
              </a:rPr>
              <a:t>развития</a:t>
            </a:r>
            <a:r>
              <a:rPr lang="ru-RU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</a:rPr>
              <a:t>универсальных учебных действий</a:t>
            </a:r>
            <a:r>
              <a:rPr lang="ru-RU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;</a:t>
            </a:r>
            <a:endParaRPr lang="ru-RU" sz="18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0"/>
            <a:r>
              <a:rPr lang="ru-RU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программу воспитания</a:t>
            </a:r>
            <a:r>
              <a:rPr lang="ru-RU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;</a:t>
            </a:r>
            <a:endParaRPr lang="ru-RU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0"/>
            <a:r>
              <a:rPr lang="ru-RU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программу коррекционной </a:t>
            </a:r>
            <a:r>
              <a:rPr lang="ru-RU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работы</a:t>
            </a:r>
          </a:p>
          <a:p>
            <a:pPr lvl="0"/>
            <a:r>
              <a:rPr lang="ru-RU" sz="1900" b="1" dirty="0">
                <a:solidFill>
                  <a:srgbClr val="2C3493"/>
                </a:solidFill>
                <a:latin typeface="Calibri" panose="020F0502020204030204" pitchFamily="34" charset="0"/>
              </a:rPr>
              <a:t>Организационный раздел </a:t>
            </a:r>
            <a:endParaRPr lang="ru-RU" sz="1900" dirty="0">
              <a:solidFill>
                <a:srgbClr val="2C3493"/>
              </a:solidFill>
              <a:latin typeface="Calibri" panose="020F0502020204030204" pitchFamily="34" charset="0"/>
            </a:endParaRPr>
          </a:p>
          <a:p>
            <a:pPr lvl="0"/>
            <a:r>
              <a:rPr lang="ru-RU" sz="1600" b="1" dirty="0" smtClean="0"/>
              <a:t>учебный </a:t>
            </a:r>
            <a:r>
              <a:rPr lang="ru-RU" sz="1600" b="1" dirty="0"/>
              <a:t>план основного общего образования</a:t>
            </a:r>
            <a:r>
              <a:rPr lang="ru-RU" sz="1600" b="1" dirty="0" smtClean="0"/>
              <a:t>;</a:t>
            </a:r>
            <a:endParaRPr lang="ru-RU" sz="1600" b="1" dirty="0"/>
          </a:p>
          <a:p>
            <a:pPr lvl="0"/>
            <a:r>
              <a:rPr lang="ru-RU" sz="1600" b="1" dirty="0"/>
              <a:t>календарный учебный график</a:t>
            </a:r>
            <a:r>
              <a:rPr lang="ru-RU" sz="1600" b="1" dirty="0" smtClean="0"/>
              <a:t>;</a:t>
            </a:r>
            <a:endParaRPr lang="ru-RU" sz="1600" b="1" dirty="0"/>
          </a:p>
          <a:p>
            <a:pPr lvl="0"/>
            <a:r>
              <a:rPr lang="ru-RU" sz="1600" b="1" dirty="0"/>
              <a:t>план внеурочной деятельности</a:t>
            </a:r>
            <a:r>
              <a:rPr lang="ru-RU" sz="1600" b="1" dirty="0" smtClean="0"/>
              <a:t>;</a:t>
            </a:r>
            <a:endParaRPr lang="ru-RU" sz="1600" b="1" dirty="0"/>
          </a:p>
          <a:p>
            <a:pPr lvl="0"/>
            <a:r>
              <a:rPr lang="ru-RU" sz="1600" b="1" dirty="0"/>
              <a:t>характеристику условий реализации образовательной программы основного общего образования в соответствии с требованиями Стандарта.</a:t>
            </a:r>
          </a:p>
        </p:txBody>
      </p:sp>
    </p:spTree>
    <p:extLst>
      <p:ext uri="{BB962C8B-B14F-4D97-AF65-F5344CB8AC3E}">
        <p14:creationId xmlns:p14="http://schemas.microsoft.com/office/powerpoint/2010/main" val="37352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5473"/>
            <a:ext cx="12192000" cy="29094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Постановление </a:t>
            </a:r>
            <a:r>
              <a:rPr lang="ru-RU" sz="2700" b="1" dirty="0">
                <a:solidFill>
                  <a:srgbClr val="C00000"/>
                </a:solidFill>
                <a:latin typeface="Calibri" panose="020F0502020204030204" pitchFamily="34" charset="0"/>
              </a:rPr>
              <a:t>Главного государственного санитарного врача РФ от 29.12.2010 г., № 189 (ред. от 24.11.2015 г.) «Об утверждении СанПиН 2.4.2.2821-10» </a:t>
            </a: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65018"/>
            <a:ext cx="12192000" cy="61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7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Приказ Министерства образования и науки РФ от 30.03.2016 г., №336 «Об утверждении перечня средств обучения и воспитания, необходимых для реализации образовательных программ начального общего, основного общего и среднего общего образования, соответствующих современным условиям обучения, необходимого при оснащении общеобразовательных организаций в целях реализации мероприятий по содействию созданию в субъектах Российской Федерации (исходя из прогнозируемой потребности) новых мест в общеобразовательных организациях, критериев его формирования и требований к функциональному оснащению, а также норматива стоимости оснащения одного места обучающегося указанными средствами обучения и воспитания» 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690690"/>
            <a:ext cx="12191999" cy="516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171" y="0"/>
            <a:ext cx="12017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7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84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b="1" dirty="0" smtClean="0">
                <a:solidFill>
                  <a:srgbClr val="2E3695"/>
                </a:solidFill>
                <a:latin typeface="Calibri" panose="020F0502020204030204" pitchFamily="34" charset="0"/>
              </a:rPr>
              <a:t>Назревшие вопросы требующие решения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18457"/>
            <a:ext cx="12192000" cy="5965372"/>
          </a:xfrm>
        </p:spPr>
        <p:txBody>
          <a:bodyPr/>
          <a:lstStyle/>
          <a:p>
            <a:endParaRPr lang="ru-RU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</a:endParaRPr>
          </a:p>
          <a:p>
            <a:r>
              <a:rPr lang="ru-RU" sz="3600" dirty="0">
                <a:solidFill>
                  <a:srgbClr val="FF0000"/>
                </a:solidFill>
                <a:latin typeface="Calibri" panose="020F0502020204030204" pitchFamily="34" charset="0"/>
              </a:rPr>
              <a:t>Материально-техническое и информационное обеспечение кабинетов технологии</a:t>
            </a:r>
            <a:r>
              <a:rPr lang="ru-RU" sz="3600" dirty="0">
                <a:solidFill>
                  <a:srgbClr val="171717"/>
                </a:solidFill>
                <a:latin typeface="Calibri" panose="020F0502020204030204" pitchFamily="34" charset="0"/>
              </a:rPr>
              <a:t>; </a:t>
            </a:r>
          </a:p>
          <a:p>
            <a:r>
              <a:rPr lang="ru-RU" sz="3600" dirty="0" smtClean="0">
                <a:solidFill>
                  <a:srgbClr val="171717"/>
                </a:solidFill>
                <a:latin typeface="Calibri" panose="020F0502020204030204" pitchFamily="34" charset="0"/>
              </a:rPr>
              <a:t>Модель </a:t>
            </a:r>
            <a:r>
              <a:rPr lang="ru-RU" sz="3600" dirty="0">
                <a:solidFill>
                  <a:srgbClr val="171717"/>
                </a:solidFill>
                <a:latin typeface="Calibri" panose="020F0502020204030204" pitchFamily="34" charset="0"/>
              </a:rPr>
              <a:t>и содержание обучения технологии в </a:t>
            </a:r>
            <a:r>
              <a:rPr lang="ru-RU" sz="3600" b="1" dirty="0">
                <a:solidFill>
                  <a:srgbClr val="00B050"/>
                </a:solidFill>
                <a:latin typeface="Calibri" panose="020F0502020204030204" pitchFamily="34" charset="0"/>
              </a:rPr>
              <a:t>средней школе</a:t>
            </a:r>
            <a:r>
              <a:rPr lang="ru-RU" sz="3600" dirty="0">
                <a:solidFill>
                  <a:srgbClr val="00B050"/>
                </a:solidFill>
                <a:latin typeface="Calibri" panose="020F0502020204030204" pitchFamily="34" charset="0"/>
              </a:rPr>
              <a:t>; </a:t>
            </a:r>
          </a:p>
          <a:p>
            <a:r>
              <a:rPr lang="ru-RU" sz="36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Формы </a:t>
            </a:r>
            <a:r>
              <a:rPr lang="ru-RU" sz="3600" dirty="0">
                <a:solidFill>
                  <a:srgbClr val="7030A0"/>
                </a:solidFill>
                <a:latin typeface="Calibri" panose="020F0502020204030204" pitchFamily="34" charset="0"/>
              </a:rPr>
              <a:t>итоговой аттестации по </a:t>
            </a:r>
            <a:r>
              <a:rPr lang="ru-RU" sz="36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технологии, учет </a:t>
            </a:r>
            <a:r>
              <a:rPr lang="ru-RU" sz="3600" dirty="0">
                <a:solidFill>
                  <a:srgbClr val="7030A0"/>
                </a:solidFill>
                <a:latin typeface="Calibri" panose="020F0502020204030204" pitchFamily="34" charset="0"/>
              </a:rPr>
              <a:t>достижений обучающихся; </a:t>
            </a:r>
            <a:endParaRPr lang="ru-RU" sz="3600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r>
              <a:rPr lang="ru-RU" sz="3600" dirty="0">
                <a:solidFill>
                  <a:srgbClr val="171717"/>
                </a:solidFill>
                <a:latin typeface="Calibri" panose="020F0502020204030204" pitchFamily="34" charset="0"/>
              </a:rPr>
              <a:t>И</a:t>
            </a:r>
            <a:r>
              <a:rPr lang="ru-RU" sz="3600" dirty="0" smtClean="0">
                <a:solidFill>
                  <a:srgbClr val="171717"/>
                </a:solidFill>
                <a:latin typeface="Calibri" panose="020F0502020204030204" pitchFamily="34" charset="0"/>
              </a:rPr>
              <a:t>зменение </a:t>
            </a:r>
            <a:r>
              <a:rPr lang="ru-RU" sz="3600" dirty="0">
                <a:solidFill>
                  <a:srgbClr val="171717"/>
                </a:solidFill>
                <a:latin typeface="Calibri" panose="020F0502020204030204" pitchFamily="34" charset="0"/>
              </a:rPr>
              <a:t>содержания и организационных подходов к технологической подготовки в рамках </a:t>
            </a:r>
            <a:r>
              <a:rPr lang="ru-RU" sz="3600" dirty="0" smtClean="0">
                <a:solidFill>
                  <a:srgbClr val="171717"/>
                </a:solidFill>
                <a:latin typeface="Calibri" panose="020F0502020204030204" pitchFamily="34" charset="0"/>
              </a:rPr>
              <a:t>обновленных </a:t>
            </a:r>
            <a:r>
              <a:rPr lang="ru-RU" sz="3600" dirty="0">
                <a:solidFill>
                  <a:srgbClr val="171717"/>
                </a:solidFill>
                <a:latin typeface="Calibri" panose="020F0502020204030204" pitchFamily="34" charset="0"/>
              </a:rPr>
              <a:t>ФГОС.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8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3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713" y="0"/>
            <a:ext cx="11778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7313"/>
          </a:xfrm>
        </p:spPr>
        <p:txBody>
          <a:bodyPr>
            <a:normAutofit fontScale="90000"/>
          </a:bodyPr>
          <a:lstStyle/>
          <a:p>
            <a:r>
              <a:rPr lang="ru-RU" b="1" i="0" u="none" strike="noStrike" baseline="0" dirty="0" smtClean="0">
                <a:solidFill>
                  <a:srgbClr val="171717"/>
                </a:solidFill>
                <a:latin typeface="Calibri" panose="020F0502020204030204" pitchFamily="34" charset="0"/>
              </a:rPr>
              <a:t>Национальный проект «Образование»</a:t>
            </a:r>
            <a:r>
              <a:rPr lang="en-US" b="1" dirty="0">
                <a:solidFill>
                  <a:srgbClr val="171717"/>
                </a:solidFill>
                <a:latin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171717"/>
                </a:solidFill>
                <a:latin typeface="Calibri" panose="020F0502020204030204" pitchFamily="34" charset="0"/>
                <a:hlinkClick r:id="rId3"/>
              </a:rPr>
              <a:t>https://futurerussia.gov.ru</a:t>
            </a:r>
            <a:r>
              <a:rPr lang="en-US" b="1" dirty="0" smtClean="0">
                <a:solidFill>
                  <a:srgbClr val="171717"/>
                </a:solidFill>
                <a:latin typeface="Calibri" panose="020F0502020204030204" pitchFamily="34" charset="0"/>
                <a:hlinkClick r:id="rId3"/>
              </a:rPr>
              <a:t>/</a:t>
            </a:r>
            <a:r>
              <a:rPr lang="ru-RU" b="1" dirty="0" smtClean="0">
                <a:solidFill>
                  <a:srgbClr val="171717"/>
                </a:solidFill>
                <a:latin typeface="Calibri" panose="020F0502020204030204" pitchFamily="34" charset="0"/>
              </a:rPr>
              <a:t> </a:t>
            </a:r>
            <a:r>
              <a:rPr lang="ru-RU" b="1" i="0" u="none" strike="noStrike" baseline="0" dirty="0" smtClean="0">
                <a:solidFill>
                  <a:srgbClr val="171717"/>
                </a:solidFill>
                <a:latin typeface="Calibri" panose="020F0502020204030204" pitchFamily="34" charset="0"/>
              </a:rPr>
              <a:t>: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48343" y="827315"/>
            <a:ext cx="11517085" cy="585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6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0"/>
            <a:ext cx="12017829" cy="1480457"/>
          </a:xfrm>
        </p:spPr>
        <p:txBody>
          <a:bodyPr>
            <a:noAutofit/>
          </a:bodyPr>
          <a:lstStyle/>
          <a:p>
            <a:r>
              <a:rPr lang="en-US" sz="3200" dirty="0">
                <a:hlinkClick r:id="rId3"/>
              </a:rPr>
              <a:t>http://iro86.ru/images/Documents/2019/materialy/rp/2%D0%A1%D0%BE%D0%B2%D1%80%D0%B5%D0%BC%D0%B5%D0%BD%D0%BD%D0%B0%D1%8F_%D1%88%D0%BA%D0%BE%D0%BB%D0%B0.pdf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524000"/>
            <a:ext cx="1219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3046</Words>
  <Application>Microsoft Office PowerPoint</Application>
  <PresentationFormat>Широкоэкранный</PresentationFormat>
  <Paragraphs>264</Paragraphs>
  <Slides>46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6" baseType="lpstr">
      <vt:lpstr>Alegreya Sans</vt:lpstr>
      <vt:lpstr>Arial</vt:lpstr>
      <vt:lpstr>Arial Black</vt:lpstr>
      <vt:lpstr>Calibri</vt:lpstr>
      <vt:lpstr>Calibri Light</vt:lpstr>
      <vt:lpstr>inherit</vt:lpstr>
      <vt:lpstr>Open Sans</vt:lpstr>
      <vt:lpstr>Roboto</vt:lpstr>
      <vt:lpstr>Times New Roman</vt:lpstr>
      <vt:lpstr>1_Тема Office</vt:lpstr>
      <vt:lpstr>Концептуально-правовые основы современного технологического образования</vt:lpstr>
      <vt:lpstr>Законодательство, регулирующие отношения в области образования</vt:lpstr>
      <vt:lpstr>Презентация PowerPoint</vt:lpstr>
      <vt:lpstr>«О национальных целях и стратегических задачах развития РФ на период до 2024 г.»   Указ президента РФ от 07.05.2018 г.</vt:lpstr>
      <vt:lpstr>Презентация PowerPoint</vt:lpstr>
      <vt:lpstr>Презентация PowerPoint</vt:lpstr>
      <vt:lpstr>Национальный проект «Образование» https://futurerussia.gov.ru/ : </vt:lpstr>
      <vt:lpstr>Презентация PowerPoint</vt:lpstr>
      <vt:lpstr>http://iro86.ru/images/Documents/2019/materialy/rp/2%D0%A1%D0%BE%D0%B2%D1%80%D0%B5%D0%BC%D0%B5%D0%BD%D0%BD%D0%B0%D1%8F_%D1%88%D0%BA%D0%BE%D0%BB%D0%B0.pdf</vt:lpstr>
      <vt:lpstr>Презентация PowerPoint</vt:lpstr>
      <vt:lpstr>Презентация PowerPoint</vt:lpstr>
      <vt:lpstr>Концептуально-перспективные документы для предметной области «Технология» </vt:lpstr>
      <vt:lpstr>Структура концепции</vt:lpstr>
      <vt:lpstr>2. Значение технологического образования</vt:lpstr>
      <vt:lpstr>2. Значение технологического образования</vt:lpstr>
      <vt:lpstr>3. Цель Концепции </vt:lpstr>
      <vt:lpstr>3. Задачи Концепции  </vt:lpstr>
      <vt:lpstr>4. Основные направления реализации Концепции (4.1)</vt:lpstr>
      <vt:lpstr>4.1. Приоритетные результаты освоения ПО «Технология»</vt:lpstr>
      <vt:lpstr>4. 1….. Содержание ПО «Технология»</vt:lpstr>
      <vt:lpstr>4.1 …Условия реализации Концепции</vt:lpstr>
      <vt:lpstr>Презентация PowerPoint</vt:lpstr>
      <vt:lpstr>Презентация PowerPoint</vt:lpstr>
      <vt:lpstr>Реализации содержания учебного предмета «Технология» на базе «Кванториумов»</vt:lpstr>
      <vt:lpstr>https://www.roskvantorium.ru/     https://vk.com/roskvantorium</vt:lpstr>
      <vt:lpstr>4.2-4.4Направления реализации концепции на уровнях общего образования</vt:lpstr>
      <vt:lpstr>4.2…Начальное общее образование</vt:lpstr>
      <vt:lpstr>4.3. …Основное общее образование</vt:lpstr>
      <vt:lpstr>Презентация PowerPoint</vt:lpstr>
      <vt:lpstr>Что ( какое содержание) должно быть оперативно ВВЕДЕНО в образовательную деятельность в рамках ООО?</vt:lpstr>
      <vt:lpstr>Презентация PowerPoint</vt:lpstr>
      <vt:lpstr>Среднее общее образование</vt:lpstr>
      <vt:lpstr>Презентация PowerPoint</vt:lpstr>
      <vt:lpstr>4.5…. Поддержка технологического творчества</vt:lpstr>
      <vt:lpstr>4.6…. Подготовка кадров и эффективное использование человеческого потенциала</vt:lpstr>
      <vt:lpstr> 4.7….Модернизация материально-информационной среды общего образования </vt:lpstr>
      <vt:lpstr>5. Реализация Концепции</vt:lpstr>
      <vt:lpstr>Презентация PowerPoint</vt:lpstr>
      <vt:lpstr>Проекты ФГОС ООО (размещены на сайте www.preobra.ru)</vt:lpstr>
      <vt:lpstr>Требования к структуре Образовательной программы (ФГОС ОО) </vt:lpstr>
      <vt:lpstr>Постановление Главного государственного санитарного врача РФ от 29.12.2010 г., № 189 (ред. от 24.11.2015 г.) «Об утверждении СанПиН 2.4.2.2821-10» </vt:lpstr>
      <vt:lpstr>Приказ Министерства образования и науки РФ от 30.03.2016 г., №336 «Об утверждении перечня средств обучения и воспитания, необходимых для реализации образовательных программ начального общего, основного общего и среднего общего образования, соответствующих современным условиям обучения, необходимого при оснащении общеобразовательных организаций в целях реализации мероприятий по содействию созданию в субъектах Российской Федерации (исходя из прогнозируемой потребности) новых мест в общеобразовательных организациях, критериев его формирования и требований к функциональному оснащению, а также норматива стоимости оснащения одного места обучающегося указанными средствами обучения и воспитания» </vt:lpstr>
      <vt:lpstr>Презентация PowerPoint</vt:lpstr>
      <vt:lpstr>Презентация PowerPoint</vt:lpstr>
      <vt:lpstr> Назревшие вопросы требующие решения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Концептуально-правовые основы современного технологического образования</dc:title>
  <dc:creator>Elena Elena</dc:creator>
  <cp:lastModifiedBy>Elena Elena</cp:lastModifiedBy>
  <cp:revision>37</cp:revision>
  <dcterms:created xsi:type="dcterms:W3CDTF">2019-10-26T13:04:37Z</dcterms:created>
  <dcterms:modified xsi:type="dcterms:W3CDTF">2020-01-24T11:11:22Z</dcterms:modified>
</cp:coreProperties>
</file>