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1" r:id="rId10"/>
    <p:sldId id="292" r:id="rId11"/>
    <p:sldId id="264" r:id="rId12"/>
    <p:sldId id="265" r:id="rId13"/>
    <p:sldId id="266" r:id="rId14"/>
    <p:sldId id="285" r:id="rId15"/>
    <p:sldId id="284" r:id="rId16"/>
    <p:sldId id="268" r:id="rId17"/>
    <p:sldId id="288" r:id="rId18"/>
    <p:sldId id="294" r:id="rId19"/>
    <p:sldId id="299" r:id="rId20"/>
    <p:sldId id="300" r:id="rId21"/>
    <p:sldId id="317" r:id="rId22"/>
    <p:sldId id="301" r:id="rId23"/>
    <p:sldId id="302" r:id="rId24"/>
    <p:sldId id="304" r:id="rId25"/>
    <p:sldId id="303" r:id="rId26"/>
    <p:sldId id="295" r:id="rId27"/>
    <p:sldId id="289" r:id="rId28"/>
    <p:sldId id="305" r:id="rId29"/>
    <p:sldId id="306" r:id="rId30"/>
    <p:sldId id="307" r:id="rId31"/>
    <p:sldId id="308" r:id="rId32"/>
    <p:sldId id="309" r:id="rId33"/>
    <p:sldId id="290" r:id="rId34"/>
    <p:sldId id="310" r:id="rId35"/>
    <p:sldId id="313" r:id="rId36"/>
    <p:sldId id="314" r:id="rId37"/>
    <p:sldId id="315" r:id="rId38"/>
    <p:sldId id="316" r:id="rId39"/>
    <p:sldId id="286" r:id="rId40"/>
    <p:sldId id="270" r:id="rId41"/>
    <p:sldId id="271" r:id="rId42"/>
    <p:sldId id="272" r:id="rId43"/>
    <p:sldId id="273" r:id="rId44"/>
    <p:sldId id="274" r:id="rId45"/>
    <p:sldId id="275" r:id="rId46"/>
    <p:sldId id="276" r:id="rId47"/>
    <p:sldId id="277" r:id="rId48"/>
    <p:sldId id="278" r:id="rId49"/>
    <p:sldId id="279" r:id="rId50"/>
    <p:sldId id="293" r:id="rId51"/>
  </p:sldIdLst>
  <p:sldSz cx="18288000" cy="10287000"/>
  <p:notesSz cx="18288000" cy="10287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s_titarenko@mail.ru" initials="e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2F2F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94660"/>
  </p:normalViewPr>
  <p:slideViewPr>
    <p:cSldViewPr>
      <p:cViewPr varScale="1">
        <p:scale>
          <a:sx n="53" d="100"/>
          <a:sy n="53" d="100"/>
        </p:scale>
        <p:origin x="-763" y="-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1272" y="108"/>
      </p:cViewPr>
      <p:guideLst>
        <p:guide orient="horz" pos="3240"/>
        <p:guide pos="57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5FB23B-1AE5-40FE-AF3D-412F60A87DA3}" type="datetimeFigureOut">
              <a:rPr lang="ru-RU" smtClean="0"/>
              <a:pPr/>
              <a:t>08.06.2020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5715000" y="771525"/>
            <a:ext cx="6858000" cy="3857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828800" y="4886325"/>
            <a:ext cx="14630400" cy="4629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43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DE676-C57F-401E-8C26-F4A32A170FC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10</a:t>
            </a:fld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Здравствуйте, уважаемые коллеги, школьники и их родители!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Я бы хотела рассказать, зачем мы сегодня здесь собрались, и что мы хотим вам предложить.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Олимпиаде КД НТИ в этом году исполняется пять лет. Соревнования начинались с 4-х профилей и 2000 участников, а в 2019/20 году представлено уже 30 направлений и больше 61000 заявок от старшеклассников и студентов</a:t>
            </a:r>
            <a:r>
              <a:rPr lang="ru-RU" sz="2800" b="1" dirty="0"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ru-RU" sz="2800" dirty="0" err="1">
                <a:latin typeface="Arial" pitchFamily="34" charset="0"/>
                <a:cs typeface="Arial" pitchFamily="34" charset="0"/>
              </a:rPr>
              <a:t>Югра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 также влилась в движение НТИ: в 2018 году представила  103 а в 2019 – 760 школьников.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38200" y="4886325"/>
            <a:ext cx="16764000" cy="4629150"/>
          </a:xfrm>
        </p:spPr>
        <p:txBody>
          <a:bodyPr>
            <a:normAutofit fontScale="77500" lnSpcReduction="20000"/>
          </a:bodyPr>
          <a:lstStyle/>
          <a:p>
            <a:r>
              <a:rPr lang="ru-RU" sz="2800" dirty="0">
                <a:latin typeface="Arial" pitchFamily="34" charset="0"/>
                <a:cs typeface="Arial" pitchFamily="34" charset="0"/>
              </a:rPr>
              <a:t>Цифры прекрасные.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Но, если мы посмотрим статистику участия в Олимпиаде в разрезе этапов, картина меняется.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Мы видим, что  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- на 2-й этап проходит 9% участников 1 этапа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- на 3-й этап – 19 % участников 2 этапа.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На выходе 1,7 %</a:t>
            </a:r>
          </a:p>
          <a:p>
            <a:r>
              <a:rPr lang="ru-RU" sz="2800" u="sng" dirty="0">
                <a:latin typeface="Arial" pitchFamily="34" charset="0"/>
                <a:cs typeface="Arial" pitchFamily="34" charset="0"/>
              </a:rPr>
              <a:t>По </a:t>
            </a:r>
            <a:r>
              <a:rPr lang="ru-RU" sz="2800" u="sng" dirty="0" err="1">
                <a:latin typeface="Arial" pitchFamily="34" charset="0"/>
                <a:cs typeface="Arial" pitchFamily="34" charset="0"/>
              </a:rPr>
              <a:t>Югре</a:t>
            </a:r>
            <a:r>
              <a:rPr lang="ru-RU" sz="2800" u="sng" dirty="0">
                <a:latin typeface="Arial" pitchFamily="34" charset="0"/>
                <a:cs typeface="Arial" pitchFamily="34" charset="0"/>
              </a:rPr>
              <a:t> также имеем скромные результаты: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2017 г – команда воспитанников </a:t>
            </a:r>
            <a:r>
              <a:rPr lang="ru-RU" sz="2800" smtClean="0">
                <a:latin typeface="Arial" pitchFamily="34" charset="0"/>
                <a:cs typeface="Arial" pitchFamily="34" charset="0"/>
              </a:rPr>
              <a:t>Кванториума 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г. Нефтеюганска (Дмитрий Белоусов, Данила Прилепа и Анна Ипатова) заняли 3 место по профилю Беспилотные авиационные системы.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2018 г – участие в финале (воспитанники детского технопарка «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Кванториум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» Даниил Новоселов и Солдатова Полина)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 2019 г. – лучшая команда среди всех девятых классов по профилю «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Нейротехнологии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» В ее составе: воспитанник детского технопарка «</a:t>
            </a:r>
            <a:r>
              <a:rPr lang="ru-RU" sz="2800" dirty="0" err="1">
                <a:latin typeface="Arial" pitchFamily="34" charset="0"/>
                <a:cs typeface="Arial" pitchFamily="34" charset="0"/>
              </a:rPr>
              <a:t>Кванториум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» Нефтеюганска Даниил Новоселов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Возникает вопрос:</a:t>
            </a:r>
          </a:p>
          <a:p>
            <a:r>
              <a:rPr lang="ru-RU" sz="2800" dirty="0">
                <a:latin typeface="Arial" pitchFamily="34" charset="0"/>
                <a:cs typeface="Arial" pitchFamily="34" charset="0"/>
              </a:rPr>
              <a:t>Чего же не хватает участникам для достижения высоких результатов?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1828800" y="4886325"/>
            <a:ext cx="15468600" cy="4629150"/>
          </a:xfrm>
        </p:spPr>
        <p:txBody>
          <a:bodyPr>
            <a:normAutofit fontScale="70000" lnSpcReduction="20000"/>
          </a:bodyPr>
          <a:lstStyle/>
          <a:p>
            <a:r>
              <a:rPr lang="ru-RU" sz="3200" dirty="0">
                <a:latin typeface="Arial" pitchFamily="34" charset="0"/>
                <a:cs typeface="Arial" pitchFamily="34" charset="0"/>
              </a:rPr>
              <a:t>Для успешного прохождения  на этапах олимпиады участнику необходимо владеть разными видами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знаний и компетенций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Углубленные знания по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профильным предметам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Опыт решения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междисциплинарных задач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Гибкие навыки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Предметные знания определяют успешное преодоление 1 этапа.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На 2 и 3 этапах востребованы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межпредметные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и гибкие навыки. 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Здесь наше «слабое звено».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 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Проанализировав наш опыт подготовки школьников к олимпиаде в 2019-2020 </a:t>
            </a:r>
            <a:r>
              <a:rPr lang="ru-RU" sz="3200" dirty="0" err="1">
                <a:latin typeface="Arial" pitchFamily="34" charset="0"/>
                <a:cs typeface="Arial" pitchFamily="34" charset="0"/>
              </a:rPr>
              <a:t>уч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. году, мы пришли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к выводу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, что для успеха в данном направлении необходимо перераспределение горизонтальных связей людей и ресурсов.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Наша </a:t>
            </a:r>
            <a:r>
              <a:rPr lang="ru-RU" sz="3200" b="1" dirty="0">
                <a:latin typeface="Arial" pitchFamily="34" charset="0"/>
                <a:cs typeface="Arial" pitchFamily="34" charset="0"/>
              </a:rPr>
              <a:t>идея</a:t>
            </a:r>
            <a:r>
              <a:rPr lang="ru-RU" sz="3200" dirty="0">
                <a:latin typeface="Arial" pitchFamily="34" charset="0"/>
                <a:cs typeface="Arial" pitchFamily="34" charset="0"/>
              </a:rPr>
              <a:t> состоит в том, чтобы оптимально распределить ресурсы для подготовки школьников и сделать эти ресурсы </a:t>
            </a:r>
            <a:r>
              <a:rPr lang="ru-RU" sz="3200" dirty="0" smtClean="0">
                <a:latin typeface="Arial" pitchFamily="34" charset="0"/>
                <a:cs typeface="Arial" pitchFamily="34" charset="0"/>
              </a:rPr>
              <a:t>максимально доступными мотивированным ребятам:</a:t>
            </a:r>
            <a:endParaRPr lang="ru-RU" sz="3200" dirty="0">
              <a:latin typeface="Arial" pitchFamily="34" charset="0"/>
              <a:cs typeface="Arial" pitchFamily="34" charset="0"/>
            </a:endParaRP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- распределенную сеть базовых школ по предметной подготовке школьников – индивидуальная подготовка;</a:t>
            </a:r>
          </a:p>
          <a:p>
            <a:r>
              <a:rPr lang="ru-RU" sz="3200" dirty="0">
                <a:latin typeface="Arial" pitchFamily="34" charset="0"/>
                <a:cs typeface="Arial" pitchFamily="34" charset="0"/>
              </a:rPr>
              <a:t>- региональный центр подготовки команд – командная подготовка.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400" dirty="0" err="1">
                <a:latin typeface="Arial" pitchFamily="34" charset="0"/>
                <a:cs typeface="Arial" pitchFamily="34" charset="0"/>
              </a:rPr>
              <a:t>Сургутский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государственный университет с 2019 года проводит подготовку команд школьников 8-11 классов к участию в Олимпиаде кружкового движения Национальной технологической инициативы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по 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профилям: 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Для данных профилей необходима подготовка по предметам:</a:t>
            </a:r>
          </a:p>
          <a:p>
            <a:r>
              <a:rPr lang="ru-RU" sz="2400" dirty="0">
                <a:latin typeface="Arial" pitchFamily="34" charset="0"/>
                <a:cs typeface="Arial" pitchFamily="34" charset="0"/>
              </a:rPr>
              <a:t>Физика + информатика (умный город, интернет вещей)</a:t>
            </a:r>
          </a:p>
          <a:p>
            <a:r>
              <a:rPr lang="ru-RU" sz="2400" dirty="0" err="1">
                <a:latin typeface="Arial" pitchFamily="34" charset="0"/>
                <a:cs typeface="Arial" pitchFamily="34" charset="0"/>
              </a:rPr>
              <a:t>Химия+биология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(геномное редактирование 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ситифермерство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ru-RU" sz="2400" dirty="0" err="1">
                <a:latin typeface="Arial" pitchFamily="34" charset="0"/>
                <a:cs typeface="Arial" pitchFamily="34" charset="0"/>
              </a:rPr>
              <a:t>Информатика+биология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 (</a:t>
            </a:r>
            <a:r>
              <a:rPr lang="ru-RU" sz="2400" dirty="0" err="1">
                <a:latin typeface="Arial" pitchFamily="34" charset="0"/>
                <a:cs typeface="Arial" pitchFamily="34" charset="0"/>
              </a:rPr>
              <a:t>нейротехнологии</a:t>
            </a:r>
            <a:r>
              <a:rPr lang="ru-RU" sz="2400" dirty="0"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200" dirty="0">
                <a:latin typeface="Arial" pitchFamily="34" charset="0"/>
                <a:cs typeface="Arial" pitchFamily="34" charset="0"/>
              </a:rPr>
              <a:t>Мы предлагаем следующую модель взаимодействия:</a:t>
            </a:r>
          </a:p>
          <a:p>
            <a:r>
              <a:rPr lang="ru-RU" sz="2200" dirty="0">
                <a:latin typeface="Arial" pitchFamily="34" charset="0"/>
                <a:cs typeface="Arial" pitchFamily="34" charset="0"/>
              </a:rPr>
              <a:t>В муниципалитетах определить базовые школы, где будет организована подготовка школьников по профильным предметам (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физика+информатика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биология+информатика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,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биология+химия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), подготовка к прохождению 1 отборочного этапа. </a:t>
            </a:r>
          </a:p>
          <a:p>
            <a:r>
              <a:rPr lang="ru-RU" sz="2200" dirty="0">
                <a:latin typeface="Arial" pitchFamily="34" charset="0"/>
                <a:cs typeface="Arial" pitchFamily="34" charset="0"/>
              </a:rPr>
              <a:t>Согласно опыту площадок подготовки к олимпиаде НТИ, в среднем, подготовка школьника, способного дойти до финала, занимает </a:t>
            </a:r>
            <a:r>
              <a:rPr lang="ru-RU" sz="2200" dirty="0" smtClean="0">
                <a:latin typeface="Arial" pitchFamily="34" charset="0"/>
                <a:cs typeface="Arial" pitchFamily="34" charset="0"/>
              </a:rPr>
              <a:t>около 3 лет.</a:t>
            </a:r>
            <a:endParaRPr lang="ru-RU" sz="2200" dirty="0">
              <a:latin typeface="Arial" pitchFamily="34" charset="0"/>
              <a:cs typeface="Arial" pitchFamily="34" charset="0"/>
            </a:endParaRPr>
          </a:p>
          <a:p>
            <a:r>
              <a:rPr lang="ru-RU" sz="2200" dirty="0">
                <a:latin typeface="Arial" pitchFamily="34" charset="0"/>
                <a:cs typeface="Arial" pitchFamily="34" charset="0"/>
              </a:rPr>
              <a:t>На региональной площадке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СурГУ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 создается реестр школьников, успешно прошедших 1-й этап Олимпиады. </a:t>
            </a:r>
          </a:p>
          <a:p>
            <a:r>
              <a:rPr lang="ru-RU" sz="2200" dirty="0">
                <a:latin typeface="Arial" pitchFamily="34" charset="0"/>
                <a:cs typeface="Arial" pitchFamily="34" charset="0"/>
              </a:rPr>
              <a:t>На площадке формируются команды-участницы 2 и 3 этапа, для которых будет организована серия мероприятий для подготовки к следующим этапам олимпиады: углубленная подготовка по отдельным тематическим модулям, командные тренинги, </a:t>
            </a:r>
            <a:r>
              <a:rPr lang="ru-RU" sz="2200" dirty="0" err="1">
                <a:latin typeface="Arial" pitchFamily="34" charset="0"/>
                <a:cs typeface="Arial" pitchFamily="34" charset="0"/>
              </a:rPr>
              <a:t>хакатоны</a:t>
            </a:r>
            <a:r>
              <a:rPr lang="ru-RU" sz="2200" dirty="0">
                <a:latin typeface="Arial" pitchFamily="34" charset="0"/>
                <a:cs typeface="Arial" pitchFamily="34" charset="0"/>
              </a:rPr>
              <a:t>.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15</a:t>
            </a:fld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381000" y="4886325"/>
            <a:ext cx="17602200" cy="4629150"/>
          </a:xfrm>
        </p:spPr>
        <p:txBody>
          <a:bodyPr>
            <a:noAutofit/>
          </a:bodyPr>
          <a:lstStyle/>
          <a:p>
            <a:r>
              <a:rPr lang="ru-RU" sz="2000" dirty="0">
                <a:latin typeface="Arial" pitchFamily="34" charset="0"/>
                <a:cs typeface="Arial" pitchFamily="34" charset="0"/>
              </a:rPr>
              <a:t>Дорожная карта проекта выглядит следующим образом:</a:t>
            </a:r>
          </a:p>
          <a:p>
            <a:r>
              <a:rPr lang="ru-RU" sz="2000" u="sng" dirty="0">
                <a:latin typeface="Arial" pitchFamily="34" charset="0"/>
                <a:cs typeface="Arial" pitchFamily="34" charset="0"/>
              </a:rPr>
              <a:t>Муниципалитетам: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1) до 30 июня определить </a:t>
            </a:r>
            <a:r>
              <a:rPr lang="ru-RU" sz="2000" b="1" dirty="0">
                <a:latin typeface="Arial" pitchFamily="34" charset="0"/>
                <a:cs typeface="Arial" pitchFamily="34" charset="0"/>
              </a:rPr>
              <a:t>базовые школы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, где есть ресурс для подготовки школьников по указанным предметам, мотивированные педагоги-предметники;</a:t>
            </a:r>
          </a:p>
          <a:p>
            <a:r>
              <a:rPr lang="ru-RU" sz="2000" u="sng" dirty="0">
                <a:latin typeface="Arial" pitchFamily="34" charset="0"/>
                <a:cs typeface="Arial" pitchFamily="34" charset="0"/>
              </a:rPr>
              <a:t>На базе школ: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2) до 1 сентября разработать программы предметной подготовки,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ознакомительно-мотивационные 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меропрития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(урок НТИ, ТРИЗ или др.)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4) в сентябре провести информирование школьников, проведение мотивационного мероприятия, рефлексия, выбор профиля/профилей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5) с сентября начинается предметная подготовка школьников в рамках предметов выбранного профиля.</a:t>
            </a: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Если у вас уже есть подготовленные, мотивированные дети, начинается подготовка к 1 этапу (консультации, ознакомление с заданиями прошлых лет). Выполнение заданий. Рефлексия.</a:t>
            </a:r>
          </a:p>
          <a:p>
            <a:r>
              <a:rPr lang="ru-RU" sz="2000" u="sng" dirty="0">
                <a:latin typeface="Arial" pitchFamily="34" charset="0"/>
                <a:cs typeface="Arial" pitchFamily="34" charset="0"/>
              </a:rPr>
              <a:t>на базе </a:t>
            </a:r>
            <a:r>
              <a:rPr lang="ru-RU" sz="2000" u="sng" dirty="0" err="1">
                <a:latin typeface="Arial" pitchFamily="34" charset="0"/>
                <a:cs typeface="Arial" pitchFamily="34" charset="0"/>
              </a:rPr>
              <a:t>Сургутского</a:t>
            </a:r>
            <a:r>
              <a:rPr lang="ru-RU" sz="2000" u="sng" dirty="0">
                <a:latin typeface="Arial" pitchFamily="34" charset="0"/>
                <a:cs typeface="Arial" pitchFamily="34" charset="0"/>
              </a:rPr>
              <a:t> университета организовать:</a:t>
            </a:r>
            <a:endParaRPr lang="ru-RU" sz="2000" dirty="0">
              <a:latin typeface="Arial" pitchFamily="34" charset="0"/>
              <a:cs typeface="Arial" pitchFamily="34" charset="0"/>
            </a:endParaRPr>
          </a:p>
          <a:p>
            <a:r>
              <a:rPr lang="ru-RU" sz="2000" dirty="0">
                <a:latin typeface="Arial" pitchFamily="34" charset="0"/>
                <a:cs typeface="Arial" pitchFamily="34" charset="0"/>
              </a:rPr>
              <a:t>6) до сентября проходит согласование программ со школами, плана мероприятий по профилям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; 7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 в сентябре – формирование реестра школьников базовых школ, набор групп очного обучения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; 8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 на протяжении года региональная площадка оказывает консультативную поддержку педагогов базовых школ (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онлайн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/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офлайн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); 9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онлайн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и </a:t>
            </a:r>
            <a:r>
              <a:rPr lang="ru-RU" sz="2000" dirty="0" err="1">
                <a:latin typeface="Arial" pitchFamily="34" charset="0"/>
                <a:cs typeface="Arial" pitchFamily="34" charset="0"/>
              </a:rPr>
              <a:t>оффлайн</a:t>
            </a:r>
            <a:r>
              <a:rPr lang="ru-RU" sz="2000" dirty="0">
                <a:latin typeface="Arial" pitchFamily="34" charset="0"/>
                <a:cs typeface="Arial" pitchFamily="34" charset="0"/>
              </a:rPr>
              <a:t> подготовку команд школьников, успешно прошедших 1-й отборочный этап (индивидуальный), к участию во 2-м отборочном и заключительном (командных) этапах Олимпиады КД НТИ.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629890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79881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718715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1108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7001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58373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52663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8458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5909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2233835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578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ADE676-C57F-401E-8C26-F4A32A170FC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23.png"/><Relationship Id="rId4" Type="http://schemas.openxmlformats.org/officeDocument/2006/relationships/image" Target="../media/image3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openxmlformats.org/officeDocument/2006/relationships/image" Target="../media/image36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openxmlformats.org/officeDocument/2006/relationships/image" Target="../media/image38.jpe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.png"/><Relationship Id="rId10" Type="http://schemas.openxmlformats.org/officeDocument/2006/relationships/image" Target="../media/image39.jpe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1.jpeg"/><Relationship Id="rId5" Type="http://schemas.openxmlformats.org/officeDocument/2006/relationships/image" Target="../media/image3.png"/><Relationship Id="rId10" Type="http://schemas.openxmlformats.org/officeDocument/2006/relationships/image" Target="../media/image40.jpe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hyperlink" Target="https://nti-contest.ru/profiles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hyperlink" Target="https://nti-contest.ru/profiles/smartcity/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hyperlink" Target="https://drive.google.com/file/d/1mMcv0cP4BUAlmgMcjYRo_CO_WmEAaNpZ/view?usp=sharing" TargetMode="External"/><Relationship Id="rId18" Type="http://schemas.openxmlformats.org/officeDocument/2006/relationships/hyperlink" Target="https://stepik.org/edit-course-info/66664" TargetMode="External"/><Relationship Id="rId26" Type="http://schemas.openxmlformats.org/officeDocument/2006/relationships/hyperlink" Target="http://edurobots.ru/kurs-arduino-dlya-nachinayushhix/" TargetMode="External"/><Relationship Id="rId3" Type="http://schemas.openxmlformats.org/officeDocument/2006/relationships/image" Target="../media/image1.png"/><Relationship Id="rId21" Type="http://schemas.openxmlformats.org/officeDocument/2006/relationships/hyperlink" Target="https://stepik.org/course/363/promo" TargetMode="External"/><Relationship Id="rId7" Type="http://schemas.openxmlformats.org/officeDocument/2006/relationships/image" Target="../media/image12.png"/><Relationship Id="rId12" Type="http://schemas.openxmlformats.org/officeDocument/2006/relationships/hyperlink" Target="https://www.coursera.org/learn/probability-theory-basics" TargetMode="External"/><Relationship Id="rId17" Type="http://schemas.openxmlformats.org/officeDocument/2006/relationships/hyperlink" Target="https://stepik.org/course/66634" TargetMode="External"/><Relationship Id="rId25" Type="http://schemas.openxmlformats.org/officeDocument/2006/relationships/hyperlink" Target="https://www.youtube.com/watch?v=bO_jN0Lpz3Q&amp;amp=&amp;list=PLfDmj22jP9S759DT250VVzfZs_4VnJqLa&amp;amp=&amp;index=1" TargetMode="External"/><Relationship Id="rId2" Type="http://schemas.openxmlformats.org/officeDocument/2006/relationships/notesSlide" Target="../notesSlides/notesSlide23.xml"/><Relationship Id="rId16" Type="http://schemas.openxmlformats.org/officeDocument/2006/relationships/hyperlink" Target="https://stepik.org/course/66646" TargetMode="External"/><Relationship Id="rId20" Type="http://schemas.openxmlformats.org/officeDocument/2006/relationships/hyperlink" Target="https://stepik.org/course/67899" TargetMode="External"/><Relationship Id="rId29" Type="http://schemas.openxmlformats.org/officeDocument/2006/relationships/hyperlink" Target="http://nti-contest.ru/wp-content/uploads/compilations/7%20-%20%D0%9C%D0%B0%D1%82%D0%B5%D1%80%D0%B8%D0%B0%D0%BB%D1%8B%20%D0%B7%D0%B0%D0%B4%D0%B0%D0%BD%D0%B8%D0%B9%20%D0%AD%D0%98%D0%A3%D0%94.pdf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hyperlink" Target="https://stepik.org/course/512/" TargetMode="External"/><Relationship Id="rId24" Type="http://schemas.openxmlformats.org/officeDocument/2006/relationships/hyperlink" Target="https://yandexdataschool.ru/edu-process/courses/algorithms" TargetMode="External"/><Relationship Id="rId5" Type="http://schemas.openxmlformats.org/officeDocument/2006/relationships/image" Target="../media/image3.png"/><Relationship Id="rId15" Type="http://schemas.openxmlformats.org/officeDocument/2006/relationships/hyperlink" Target="https://drive.google.com/drive/u/0/folders/1dFvNX9qtlwIJDMU0dzCCh2rxD0zRIFXq" TargetMode="External"/><Relationship Id="rId23" Type="http://schemas.openxmlformats.org/officeDocument/2006/relationships/hyperlink" Target="http://robotclass.ru/courses/raspberrypi-basics/" TargetMode="External"/><Relationship Id="rId28" Type="http://schemas.openxmlformats.org/officeDocument/2006/relationships/hyperlink" Target="https://drive.google.com/drive/folders/11n1Obxl_GLZIVnfWKXgKExJjmawVIo7T" TargetMode="External"/><Relationship Id="rId10" Type="http://schemas.openxmlformats.org/officeDocument/2006/relationships/hyperlink" Target="https://www.coursera.org/learn/vvedenie-mashinnoe-obuchenie" TargetMode="External"/><Relationship Id="rId19" Type="http://schemas.openxmlformats.org/officeDocument/2006/relationships/hyperlink" Target="https://stepik.org/course/67245" TargetMode="External"/><Relationship Id="rId31" Type="http://schemas.openxmlformats.org/officeDocument/2006/relationships/hyperlink" Target="https://www.youtube.com/playlist?list=PLrKehKb1TdZXHpRIGrvTq0ecGgGbI2eB0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35.png"/><Relationship Id="rId14" Type="http://schemas.openxmlformats.org/officeDocument/2006/relationships/hyperlink" Target="https://drive.google.com/drive/folders/1lGQssGX-M0FKrVxYqJpukXGVrKbbcZWd?fbclid=IwAR3ImSXNWsnmCkSLCedH3lf9SXDNSbidQi-UvaG6Ljzj7zP6VqSCEeG4ucI" TargetMode="External"/><Relationship Id="rId22" Type="http://schemas.openxmlformats.org/officeDocument/2006/relationships/hyperlink" Target="https://stepik.org/course/7/promo" TargetMode="External"/><Relationship Id="rId27" Type="http://schemas.openxmlformats.org/officeDocument/2006/relationships/hyperlink" Target="https://www.youtube.com/channel/UCgtAOyEQdAyjvm9ATCi_Aig/featured" TargetMode="External"/><Relationship Id="rId30" Type="http://schemas.openxmlformats.org/officeDocument/2006/relationships/hyperlink" Target="https://drive.google.com/open?id=1u0CXXSs3G2pR6dRVDuUB7ojKPRukgcvO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drive.google.com/file/d/1u0CXXSs3G2pR6dRVDuUB7ojKPRukgcvO/view" TargetMode="Externa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4.png"/><Relationship Id="rId5" Type="http://schemas.openxmlformats.org/officeDocument/2006/relationships/image" Target="../media/image3.png"/><Relationship Id="rId10" Type="http://schemas.openxmlformats.org/officeDocument/2006/relationships/image" Target="../media/image43.png"/><Relationship Id="rId4" Type="http://schemas.openxmlformats.org/officeDocument/2006/relationships/image" Target="../media/image2.png"/><Relationship Id="rId9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10" Type="http://schemas.openxmlformats.org/officeDocument/2006/relationships/image" Target="../media/image46.jpeg"/><Relationship Id="rId4" Type="http://schemas.openxmlformats.org/officeDocument/2006/relationships/image" Target="../media/image3.png"/><Relationship Id="rId9" Type="http://schemas.openxmlformats.org/officeDocument/2006/relationships/image" Target="../media/image4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4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hyperlink" Target="http://ugene.net/ru/podcast_archive.html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12" Type="http://schemas.openxmlformats.org/officeDocument/2006/relationships/hyperlink" Target="https://ru.coursera.org/learn/gm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hyperlink" Target="https://stepik.org/course/94/syllabus" TargetMode="External"/><Relationship Id="rId5" Type="http://schemas.openxmlformats.org/officeDocument/2006/relationships/image" Target="../media/image33.png"/><Relationship Id="rId10" Type="http://schemas.openxmlformats.org/officeDocument/2006/relationships/hyperlink" Target="https://stepik.org/course/70/syllabus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://stepik.org/" TargetMode="Externa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10" Type="http://schemas.openxmlformats.org/officeDocument/2006/relationships/hyperlink" Target="https://rb.ru/opinion/hakaton-v-shkole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www.lektorium.tv/hakaton" TargetMode="Externa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33.png"/><Relationship Id="rId4" Type="http://schemas.openxmlformats.org/officeDocument/2006/relationships/image" Target="../media/image3.png"/><Relationship Id="rId9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10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7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10.png"/><Relationship Id="rId10" Type="http://schemas.openxmlformats.org/officeDocument/2006/relationships/image" Target="../media/image61.png"/><Relationship Id="rId4" Type="http://schemas.openxmlformats.org/officeDocument/2006/relationships/image" Target="../media/image14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21.png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6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.png"/><Relationship Id="rId7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10.png"/><Relationship Id="rId10" Type="http://schemas.openxmlformats.org/officeDocument/2006/relationships/image" Target="../media/image74.png"/><Relationship Id="rId4" Type="http://schemas.openxmlformats.org/officeDocument/2006/relationships/image" Target="../media/image9.png"/><Relationship Id="rId9" Type="http://schemas.openxmlformats.org/officeDocument/2006/relationships/image" Target="../media/image7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6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36942" y="-1404711"/>
            <a:ext cx="19326224" cy="1312545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9100594" y="4124317"/>
            <a:ext cx="7891263" cy="2954655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600" spc="10" dirty="0">
                <a:solidFill>
                  <a:srgbClr val="FFFFFF"/>
                </a:solidFill>
                <a:latin typeface="Arial"/>
                <a:cs typeface="Arial"/>
              </a:rPr>
              <a:t>Брифинг НТИ</a:t>
            </a:r>
            <a:endParaRPr sz="9600" dirty="0">
              <a:latin typeface="Arial"/>
              <a:cs typeface="Arial"/>
            </a:endParaRPr>
          </a:p>
          <a:p>
            <a:pPr marL="1298954">
              <a:lnSpc>
                <a:spcPct val="100000"/>
              </a:lnSpc>
            </a:pPr>
            <a:r>
              <a:rPr sz="9600" spc="10" dirty="0">
                <a:solidFill>
                  <a:srgbClr val="FFFFFF"/>
                </a:solidFill>
                <a:latin typeface="Arial"/>
                <a:cs typeface="Arial"/>
              </a:rPr>
              <a:t>онлайн</a:t>
            </a:r>
            <a:endParaRPr sz="9600" dirty="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8766871" y="8197973"/>
            <a:ext cx="7106771" cy="30110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800" i="1" spc="10" dirty="0">
                <a:solidFill>
                  <a:srgbClr val="FFFFFF"/>
                </a:solidFill>
                <a:latin typeface="Arial"/>
                <a:cs typeface="Arial"/>
              </a:rPr>
              <a:t>Новая модель подготовки школьников к Олимпиаде НТИ в Югре</a:t>
            </a:r>
            <a:endParaRPr sz="1800">
              <a:latin typeface="Arial"/>
              <a:cs typeface="Arial"/>
            </a:endParaRPr>
          </a:p>
        </p:txBody>
      </p:sp>
      <p:pic>
        <p:nvPicPr>
          <p:cNvPr id="7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20536" y="4479006"/>
            <a:ext cx="676016" cy="676015"/>
          </a:xfrm>
          <a:prstGeom prst="rect">
            <a:avLst/>
          </a:prstGeom>
        </p:spPr>
      </p:pic>
      <p:pic>
        <p:nvPicPr>
          <p:cNvPr id="8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20536" y="3627133"/>
            <a:ext cx="676016" cy="676015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 rot="-5400000">
            <a:off x="16084368" y="1676329"/>
            <a:ext cx="3170250" cy="1501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939" spc="10" dirty="0">
                <a:solidFill>
                  <a:srgbClr val="FFFFFF"/>
                </a:solidFill>
                <a:latin typeface="Arial"/>
                <a:cs typeface="Arial"/>
              </a:rPr>
              <a:t>СУРГУТСКИЙ  ГОСУДАРСТВЕННЫЙ  УНИВЕРСИТЕТ</a:t>
            </a:r>
            <a:endParaRPr sz="9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5406970" y="9092104"/>
            <a:ext cx="1060231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F517A"/>
                </a:solidFill>
                <a:latin typeface="Arial"/>
                <a:cs typeface="Arial"/>
              </a:rPr>
              <a:t>СУРГУ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D3A5F86-37E8-4609-9184-1354EE808E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475" r="26573"/>
          <a:stretch/>
        </p:blipFill>
        <p:spPr>
          <a:xfrm>
            <a:off x="9985552" y="-82413"/>
            <a:ext cx="8302448" cy="103694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2CBC497-AE50-4276-8416-586B7CDA833E}"/>
              </a:ext>
            </a:extLst>
          </p:cNvPr>
          <p:cNvSpPr txBox="1"/>
          <p:nvPr/>
        </p:nvSpPr>
        <p:spPr>
          <a:xfrm>
            <a:off x="338637" y="419100"/>
            <a:ext cx="9372600" cy="5262979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Летняя школа</a:t>
            </a:r>
            <a:r>
              <a:rPr lang="en-US" sz="4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ru-RU" sz="4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для студентов и школьников (онлайн)</a:t>
            </a:r>
          </a:p>
          <a:p>
            <a:pPr algn="ctr"/>
            <a:endParaRPr lang="ru-RU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4800" dirty="0">
                <a:solidFill>
                  <a:schemeClr val="bg1"/>
                </a:solidFill>
              </a:rPr>
              <a:t>«Аэрокосмические технологии и геоинформационные системы»</a:t>
            </a:r>
          </a:p>
          <a:p>
            <a:pPr algn="ctr"/>
            <a:endParaRPr lang="ru-RU" sz="4800" dirty="0">
              <a:solidFill>
                <a:schemeClr val="bg1"/>
              </a:solidFill>
            </a:endParaRPr>
          </a:p>
          <a:p>
            <a:pPr algn="ctr"/>
            <a:r>
              <a:rPr lang="ru-RU" sz="48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20-31 июля 2020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794605E-CAB8-4431-A34A-955F7AD4E9D1}"/>
              </a:ext>
            </a:extLst>
          </p:cNvPr>
          <p:cNvSpPr/>
          <p:nvPr/>
        </p:nvSpPr>
        <p:spPr>
          <a:xfrm>
            <a:off x="414837" y="7328237"/>
            <a:ext cx="956736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>
                <a:solidFill>
                  <a:schemeClr val="tx2"/>
                </a:solidFill>
              </a:rPr>
              <a:t>https://unisurgu.timepad.ru</a:t>
            </a:r>
            <a:endParaRPr lang="ru-RU" sz="60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"/>
            <a:ext cx="18288000" cy="10286993"/>
          </a:xfrm>
          <a:prstGeom prst="rect">
            <a:avLst/>
          </a:prstGeom>
        </p:spPr>
      </p:pic>
      <p:pic>
        <p:nvPicPr>
          <p:cNvPr id="45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"/>
            <a:ext cx="18288000" cy="10286994"/>
          </a:xfrm>
          <a:prstGeom prst="rect">
            <a:avLst/>
          </a:prstGeom>
        </p:spPr>
      </p:pic>
      <p:pic>
        <p:nvPicPr>
          <p:cNvPr id="46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524000" y="800100"/>
            <a:ext cx="13292138" cy="4924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РЕГИОНАЛЬНАЯ ПЛОЩАДКА ПОДГОТОВКИ</a:t>
            </a:r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ШКОЛЬНИКОВ </a:t>
            </a:r>
          </a:p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 ОЛИМПИАДЕ НТИ</a:t>
            </a:r>
            <a:endParaRPr lang="ru-RU" sz="80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8"/>
            <a:ext cx="992689" cy="1940983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871662" y="7285728"/>
            <a:ext cx="10397594" cy="248323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Эксперт: Титаренко Елена Станиславовна,</a:t>
            </a:r>
            <a:endParaRPr sz="36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директор Регионального модельного центра</a:t>
            </a:r>
            <a:endParaRPr sz="36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дополнительного образования детей</a:t>
            </a:r>
            <a:endParaRPr sz="36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540" spc="10" dirty="0">
                <a:solidFill>
                  <a:srgbClr val="FFFFFF"/>
                </a:solidFill>
                <a:latin typeface="Arial"/>
                <a:cs typeface="Arial"/>
              </a:rPr>
              <a:t>Ханты-Мансийского автономного округа – Югры</a:t>
            </a:r>
            <a:endParaRPr sz="35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 rot="-5400000">
            <a:off x="15285514" y="2566818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48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009" y="8537906"/>
            <a:ext cx="720813" cy="720812"/>
          </a:xfrm>
          <a:prstGeom prst="rect">
            <a:avLst/>
          </a:prstGeom>
        </p:spPr>
      </p:pic>
      <p:pic>
        <p:nvPicPr>
          <p:cNvPr id="49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56797" y="8806603"/>
            <a:ext cx="275503" cy="18366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"/>
            <a:ext cx="18288000" cy="10286993"/>
          </a:xfrm>
          <a:prstGeom prst="rect">
            <a:avLst/>
          </a:prstGeom>
        </p:spPr>
      </p:pic>
      <p:pic>
        <p:nvPicPr>
          <p:cNvPr id="51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"/>
            <a:ext cx="18288000" cy="10286994"/>
          </a:xfrm>
          <a:prstGeom prst="rect">
            <a:avLst/>
          </a:prstGeom>
        </p:spPr>
      </p:pic>
      <p:pic>
        <p:nvPicPr>
          <p:cNvPr id="52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"/>
            <a:ext cx="18288000" cy="10286999"/>
          </a:xfrm>
          <a:prstGeom prst="rect">
            <a:avLst/>
          </a:prstGeom>
        </p:spPr>
      </p:pic>
      <p:pic>
        <p:nvPicPr>
          <p:cNvPr id="53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906"/>
            <a:ext cx="720812" cy="720812"/>
          </a:xfrm>
          <a:prstGeom prst="rect">
            <a:avLst/>
          </a:prstGeom>
        </p:spPr>
      </p:pic>
      <p:pic>
        <p:nvPicPr>
          <p:cNvPr id="54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3"/>
            <a:ext cx="275503" cy="183668"/>
          </a:xfrm>
          <a:prstGeom prst="rect">
            <a:avLst/>
          </a:prstGeom>
        </p:spPr>
      </p:pic>
      <p:pic>
        <p:nvPicPr>
          <p:cNvPr id="55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40"/>
            <a:ext cx="2047040" cy="1931741"/>
          </a:xfrm>
          <a:prstGeom prst="rect">
            <a:avLst/>
          </a:prstGeom>
        </p:spPr>
      </p:pic>
      <p:pic>
        <p:nvPicPr>
          <p:cNvPr id="56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5"/>
            <a:ext cx="2047040" cy="1931740"/>
          </a:xfrm>
          <a:prstGeom prst="rect">
            <a:avLst/>
          </a:prstGeom>
        </p:spPr>
      </p:pic>
      <p:pic>
        <p:nvPicPr>
          <p:cNvPr id="57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273" y="1706517"/>
            <a:ext cx="15716249" cy="771525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619356" y="776809"/>
            <a:ext cx="12876248" cy="8529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660" spc="10" dirty="0">
                <a:solidFill>
                  <a:srgbClr val="0F517A"/>
                </a:solidFill>
                <a:latin typeface="Arial"/>
                <a:cs typeface="Arial"/>
              </a:rPr>
              <a:t>Статистика участия в Олимпиаде за 19/20 год</a:t>
            </a:r>
            <a:endParaRPr sz="460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59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0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1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62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225" y="1028700"/>
            <a:ext cx="6876927" cy="27546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9876823" y="2055586"/>
            <a:ext cx="5498228" cy="82345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85680">
              <a:lnSpc>
                <a:spcPct val="100000"/>
              </a:lnSpc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БАЗОВЫЕ ШКОЛЫ - ПОДГОТОВКА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МОТИВИРОВАННЫХ ШКОЛЬНИКОВ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028700" y="1769480"/>
            <a:ext cx="6808776" cy="3095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УГЛУБЛЕННЫЕ ЗНАНИЯ ПО ПРОФИЛЬНЫМ ПРЕДМЕТАМ</a:t>
            </a:r>
            <a:endParaRPr sz="19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028700" y="1044289"/>
            <a:ext cx="5811972" cy="5214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latin typeface="Arial"/>
                <a:cs typeface="Arial"/>
              </a:rPr>
              <a:t>ПРЕДМЕТНАЯ ПОДГОТОВКА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63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44225" y="5447625"/>
            <a:ext cx="6876927" cy="27546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>
            <a:off x="10195393" y="6066853"/>
            <a:ext cx="5117058" cy="161106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80" b="1" spc="10" dirty="0">
                <a:solidFill>
                  <a:srgbClr val="FFFFFF"/>
                </a:solidFill>
                <a:latin typeface="Arial"/>
                <a:cs typeface="Arial"/>
              </a:rPr>
              <a:t>УНИВЕРСИТЕТ - РЕГИОНАЛЬНАЯ</a:t>
            </a:r>
            <a:endParaRPr sz="2200">
              <a:latin typeface="Arial"/>
              <a:cs typeface="Arial"/>
            </a:endParaRPr>
          </a:p>
          <a:p>
            <a:pPr marL="221515">
              <a:lnSpc>
                <a:spcPct val="100000"/>
              </a:lnSpc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ПЛОЩАДКА ДЛЯ КОМАНДНОЙ</a:t>
            </a:r>
            <a:endParaRPr sz="2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80" b="1" spc="10" dirty="0">
                <a:solidFill>
                  <a:srgbClr val="FFFFFF"/>
                </a:solidFill>
                <a:latin typeface="Arial"/>
                <a:cs typeface="Arial"/>
              </a:rPr>
              <a:t>ПОДГОТОВКИ, ПРОВЕДЕНИЯ</a:t>
            </a:r>
            <a:endParaRPr sz="1900">
              <a:latin typeface="Arial"/>
              <a:cs typeface="Arial"/>
            </a:endParaRPr>
          </a:p>
          <a:p>
            <a:pPr marL="1054170">
              <a:lnSpc>
                <a:spcPct val="100000"/>
              </a:lnSpc>
            </a:pPr>
            <a:r>
              <a:rPr sz="2400" b="1" spc="10" dirty="0">
                <a:solidFill>
                  <a:srgbClr val="FFFFFF"/>
                </a:solidFill>
                <a:latin typeface="Arial"/>
                <a:cs typeface="Arial"/>
              </a:rPr>
              <a:t>ПРАКТИКУМОВ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028700" y="3994527"/>
            <a:ext cx="6136380" cy="65138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ОПЫТ РЕШЕНИЯ ЗАДАЧ МЕЖДИСЦИПЛИНАРНОГО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ХАРАКТЕРА</a:t>
            </a:r>
            <a:endParaRPr sz="190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028700" y="3269337"/>
            <a:ext cx="6796449" cy="5214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latin typeface="Arial"/>
                <a:cs typeface="Arial"/>
              </a:rPr>
              <a:t>МЕЖПРЕДМЕТНАЯ ПОДГОТОВКА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28700" y="6045764"/>
            <a:ext cx="6879805" cy="304392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Навыки работы в команде в системе распределенных задач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Работа в условия ограниченного времени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Навыки презентации выполненных задач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Способность к самообучению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Поиск и анализ информации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Моделирование, конструирование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Нацеленность на результат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Структурное мышление</a:t>
            </a:r>
            <a:endParaRPr sz="19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1900" spc="10" dirty="0">
                <a:latin typeface="Arial"/>
                <a:cs typeface="Arial"/>
              </a:rPr>
              <a:t>Логическое мышление</a:t>
            </a:r>
            <a:endParaRPr sz="190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028700" y="5320575"/>
            <a:ext cx="2686755" cy="52146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latin typeface="Arial"/>
                <a:cs typeface="Arial"/>
              </a:rPr>
              <a:t>SOFT SKILLS</a:t>
            </a:r>
            <a:endParaRPr sz="3200">
              <a:latin typeface="Arial"/>
              <a:cs typeface="Arial"/>
            </a:endParaRPr>
          </a:p>
        </p:txBody>
      </p:sp>
      <p:pic>
        <p:nvPicPr>
          <p:cNvPr id="64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2000" y="8537894"/>
            <a:ext cx="720812" cy="720812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14789" y="8806599"/>
            <a:ext cx="275503" cy="183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5406970" y="9092104"/>
            <a:ext cx="1060231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F517A"/>
                </a:solidFill>
                <a:latin typeface="Arial"/>
                <a:cs typeface="Arial"/>
              </a:rPr>
              <a:t>СУРГУ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47213" y="269366"/>
            <a:ext cx="10157566" cy="12793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989" spc="10" dirty="0">
                <a:solidFill>
                  <a:srgbClr val="0F517A"/>
                </a:solidFill>
                <a:latin typeface="Arial"/>
                <a:cs typeface="Arial"/>
              </a:rPr>
              <a:t>Предметная подготовка</a:t>
            </a:r>
            <a:endParaRPr sz="6900" dirty="0">
              <a:latin typeface="Arial"/>
              <a:cs typeface="Arial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019300"/>
            <a:ext cx="11431738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2000" y="8537894"/>
            <a:ext cx="720812" cy="720812"/>
          </a:xfrm>
          <a:prstGeom prst="rect">
            <a:avLst/>
          </a:prstGeom>
        </p:spPr>
      </p:pic>
      <p:pic>
        <p:nvPicPr>
          <p:cNvPr id="65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14789" y="8806599"/>
            <a:ext cx="275503" cy="183669"/>
          </a:xfrm>
          <a:prstGeom prst="rect">
            <a:avLst/>
          </a:prstGeom>
        </p:spPr>
      </p:pic>
      <p:pic>
        <p:nvPicPr>
          <p:cNvPr id="23" name="Рисунок 22" descr="Модель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530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505200" y="190500"/>
            <a:ext cx="6929789" cy="12793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7049" spc="10" dirty="0">
                <a:solidFill>
                  <a:srgbClr val="0F517A"/>
                </a:solidFill>
                <a:latin typeface="Arial"/>
                <a:cs typeface="Arial"/>
              </a:rPr>
              <a:t>Дорожная карта</a:t>
            </a:r>
            <a:endParaRPr sz="7000" dirty="0">
              <a:latin typeface="Arial"/>
              <a:cs typeface="Arial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529" y="2019300"/>
            <a:ext cx="1676694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"/>
            <a:ext cx="18288000" cy="10286996"/>
          </a:xfrm>
          <a:prstGeom prst="rect">
            <a:avLst/>
          </a:prstGeom>
        </p:spPr>
      </p:pic>
      <p:pic>
        <p:nvPicPr>
          <p:cNvPr id="14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"/>
            <a:ext cx="18288000" cy="10286997"/>
          </a:xfrm>
          <a:prstGeom prst="rect">
            <a:avLst/>
          </a:prstGeom>
        </p:spPr>
      </p:pic>
      <p:pic>
        <p:nvPicPr>
          <p:cNvPr id="14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676400" y="2019300"/>
            <a:ext cx="13749338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ОПЫТ ПОДГОТОВКИ УЧАЩИХСЯ</a:t>
            </a:r>
            <a:endParaRPr lang="ru-RU" sz="8000" dirty="0" smtClean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 ОЛИМПИАДЕ НТИ</a:t>
            </a:r>
            <a:endParaRPr lang="ru-RU" sz="8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6"/>
            <a:ext cx="992689" cy="1940984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871662" y="7453784"/>
            <a:ext cx="11289304" cy="18510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Эксперт: Лебедев Сергей Львович, доцент кафедры</a:t>
            </a:r>
            <a:endParaRPr sz="36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экспериментальной физики СурГУ, преподаватель</a:t>
            </a:r>
            <a:endParaRPr sz="36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дополнительного образования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 rot="-5400000">
            <a:off x="15285512" y="2566821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51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009" y="8537898"/>
            <a:ext cx="720813" cy="720812"/>
          </a:xfrm>
          <a:prstGeom prst="rect">
            <a:avLst/>
          </a:prstGeom>
        </p:spPr>
      </p:pic>
      <p:pic>
        <p:nvPicPr>
          <p:cNvPr id="152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56797" y="8806600"/>
            <a:ext cx="275503" cy="18366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"/>
            <a:ext cx="18288000" cy="10286996"/>
          </a:xfrm>
          <a:prstGeom prst="rect">
            <a:avLst/>
          </a:prstGeom>
        </p:spPr>
      </p:pic>
      <p:pic>
        <p:nvPicPr>
          <p:cNvPr id="14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"/>
            <a:ext cx="18288000" cy="10286997"/>
          </a:xfrm>
          <a:prstGeom prst="rect">
            <a:avLst/>
          </a:prstGeom>
        </p:spPr>
      </p:pic>
      <p:pic>
        <p:nvPicPr>
          <p:cNvPr id="14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15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6"/>
            <a:ext cx="992689" cy="1940984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 rot="-5400000">
            <a:off x="15285512" y="2566821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51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009" y="8537898"/>
            <a:ext cx="720813" cy="720812"/>
          </a:xfrm>
          <a:prstGeom prst="rect">
            <a:avLst/>
          </a:prstGeom>
        </p:spPr>
      </p:pic>
      <p:pic>
        <p:nvPicPr>
          <p:cNvPr id="152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56797" y="8806600"/>
            <a:ext cx="275503" cy="18366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43000" y="1104900"/>
            <a:ext cx="14962584" cy="754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/>
            <a:r>
              <a:rPr lang="ru-RU" sz="44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Всероссийские олимпиады, исследовательские проекты  и НТИ: общее и особенное</a:t>
            </a:r>
          </a:p>
          <a:p>
            <a:pPr marL="342900" lvl="0" indent="-342900" algn="just"/>
            <a:endParaRPr lang="ru-RU" sz="4400" b="1" dirty="0" smtClean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pPr marL="342900" lvl="0" indent="-342900" algn="just"/>
            <a:r>
              <a:rPr lang="ru-RU" sz="44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Как </a:t>
            </a:r>
            <a:r>
              <a:rPr lang="ru-RU" sz="4400" b="1" dirty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была организована и как проходила работа с </a:t>
            </a:r>
            <a:r>
              <a:rPr lang="ru-RU" sz="44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учащимися</a:t>
            </a:r>
          </a:p>
          <a:p>
            <a:pPr marL="342900" lvl="0" indent="-342900" algn="just">
              <a:buFont typeface="Wingdings" panose="05000000000000000000" pitchFamily="2" charset="2"/>
              <a:buChar char="v"/>
            </a:pPr>
            <a:endParaRPr lang="ru-RU" sz="44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 algn="just"/>
            <a:r>
              <a:rPr lang="ru-RU" sz="44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Основные </a:t>
            </a:r>
            <a:r>
              <a:rPr lang="ru-RU" sz="4400" b="1" dirty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проблемы:  </a:t>
            </a:r>
            <a:endParaRPr lang="ru-RU" sz="4400" b="1" dirty="0" smtClean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44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	а</a:t>
            </a:r>
            <a:r>
              <a:rPr lang="ru-RU" sz="4400" b="1" dirty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) подбор учащихся; </a:t>
            </a:r>
            <a:endParaRPr lang="ru-RU" sz="4400" b="1" dirty="0" smtClean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44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	б</a:t>
            </a:r>
            <a:r>
              <a:rPr lang="ru-RU" sz="4400" b="1" dirty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) формы организации занятий (технологии </a:t>
            </a:r>
            <a:r>
              <a:rPr lang="ru-RU" sz="44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	обучения</a:t>
            </a:r>
            <a:r>
              <a:rPr lang="ru-RU" sz="4400" b="1" dirty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); </a:t>
            </a:r>
            <a:endParaRPr lang="ru-RU" sz="4400" b="1" dirty="0" smtClean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44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	в</a:t>
            </a:r>
            <a:r>
              <a:rPr lang="ru-RU" sz="4400" b="1" dirty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) ограничения по контенту обучения.</a:t>
            </a:r>
            <a:endParaRPr lang="ru-RU" sz="44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505200" y="190500"/>
            <a:ext cx="6044283" cy="10847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7049" spc="10" dirty="0" smtClean="0">
                <a:solidFill>
                  <a:srgbClr val="0F517A"/>
                </a:solidFill>
                <a:latin typeface="Arial"/>
                <a:cs typeface="Arial"/>
              </a:rPr>
              <a:t>ОЛИМПИАДЫ</a:t>
            </a:r>
            <a:endParaRPr sz="70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90600" y="2095500"/>
            <a:ext cx="9220200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Как правило, победители  – учащиеся одних и тех же УЗ (</a:t>
            </a:r>
            <a:r>
              <a:rPr lang="en-US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=&gt;</a:t>
            </a: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роль среды обучения)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«Тотальность»  ОПФ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Число обучаемых не ограничено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Программы подготовки  приблизительно соответствуют школьной программе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Задачи, решаемые участниками, строго одинаковы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Временн</a:t>
            </a:r>
            <a:r>
              <a:rPr lang="ru-RU" sz="30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ы</a:t>
            </a: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 рамки выполнения заданий определены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Процедура оценивания   регламентирована по каждой задаче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Предусмотрена апелляция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Условия задач «сертифицируются» Методической комиссией при МО РФ</a:t>
            </a:r>
          </a:p>
        </p:txBody>
      </p:sp>
      <p:pic>
        <p:nvPicPr>
          <p:cNvPr id="12" name="Picture 2" descr="C:\Users\Сергей.lsl\Desktop\старое _lsl\Профильный класс\Cirricula_Secondary_Education\УчПрог_2019_РМЦ\100_064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27611" y="1181100"/>
            <a:ext cx="5689117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6351" y="0"/>
            <a:ext cx="9361649" cy="10286027"/>
          </a:xfrm>
          <a:prstGeom prst="rect">
            <a:avLst/>
          </a:prstGeom>
        </p:spPr>
      </p:pic>
      <p:pic>
        <p:nvPicPr>
          <p:cNvPr id="12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676400" y="1866900"/>
            <a:ext cx="10539104" cy="36933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/>
                <a:cs typeface="Arial"/>
              </a:rPr>
              <a:t>О НАЦИОНАЛЬНОЙ</a:t>
            </a:r>
            <a:endParaRPr lang="ru-RU" sz="8000" dirty="0" smtClean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/>
                <a:cs typeface="Arial"/>
              </a:rPr>
              <a:t>ТЕХНОЛОГИЧЕСКОЙ</a:t>
            </a:r>
            <a:endParaRPr lang="ru-RU" sz="8000" dirty="0" smtClean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/>
                <a:cs typeface="Arial"/>
              </a:rPr>
              <a:t>ИНИЦИАТИВЕ</a:t>
            </a:r>
            <a:endParaRPr sz="8000" dirty="0">
              <a:latin typeface="Arial"/>
              <a:cs typeface="Arial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4"/>
            <a:ext cx="992689" cy="1940983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871662" y="7603619"/>
            <a:ext cx="10194997" cy="12188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Эксперт: Терещенко Владимир Владимирович,</a:t>
            </a:r>
            <a:endParaRPr sz="36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Начальник управления по науке и инновациям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 rot="-5400000">
            <a:off x="15898566" y="2566816"/>
            <a:ext cx="3636830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4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009" y="8537895"/>
            <a:ext cx="720813" cy="720812"/>
          </a:xfrm>
          <a:prstGeom prst="rect">
            <a:avLst/>
          </a:prstGeom>
        </p:spPr>
      </p:pic>
      <p:pic>
        <p:nvPicPr>
          <p:cNvPr id="15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56797" y="8806599"/>
            <a:ext cx="275503" cy="183669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530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295400" y="190500"/>
            <a:ext cx="14990835" cy="10847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7049" spc="10" dirty="0" smtClean="0">
                <a:solidFill>
                  <a:srgbClr val="0F517A"/>
                </a:solidFill>
                <a:latin typeface="Arial"/>
                <a:cs typeface="Arial"/>
              </a:rPr>
              <a:t>ИССЛЕДОВАТЕЛЬСКИЕ ПРОЕКТЫ</a:t>
            </a:r>
            <a:endParaRPr sz="7000" dirty="0">
              <a:latin typeface="Arial"/>
              <a:cs typeface="Arial"/>
            </a:endParaRPr>
          </a:p>
        </p:txBody>
      </p:sp>
      <p:pic>
        <p:nvPicPr>
          <p:cNvPr id="11" name="Picture 2" descr="C:\Users\Сергей.lsl\Desktop\старое _lsl\Профильный класс\Cirricula_Secondary_Education\УчПрог_2019_РМЦ\100_0679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82400" y="1714500"/>
            <a:ext cx="5993891" cy="4495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95400" y="2552700"/>
            <a:ext cx="891540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Нет жёсткой привязки к школьной программе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Исследовательский характер задач (</a:t>
            </a:r>
            <a:r>
              <a:rPr lang="en-US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=&gt;  </a:t>
            </a: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постановка задачи может корректироваться в процессе её  решения)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Ограниченность числа участников проекта (1 -2 человека)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Содержание подготовки – узкое, «заточено» под проект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Большая роль наставника – и в постановке задачи, и в сопровождении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530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295400" y="190500"/>
            <a:ext cx="14990835" cy="10847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7049" spc="10" dirty="0" smtClean="0">
                <a:solidFill>
                  <a:srgbClr val="0F517A"/>
                </a:solidFill>
                <a:latin typeface="Arial"/>
                <a:cs typeface="Arial"/>
              </a:rPr>
              <a:t>ИССЛЕДОВАТЕЛЬСКИЕ ПРОЕКТЫ</a:t>
            </a:r>
            <a:endParaRPr sz="7000" dirty="0">
              <a:latin typeface="Arial"/>
              <a:cs typeface="Arial"/>
            </a:endParaRPr>
          </a:p>
        </p:txBody>
      </p:sp>
      <p:pic>
        <p:nvPicPr>
          <p:cNvPr id="13" name="Picture 2" descr="C:\Users\Сергей.lsl\Desktop\старое _lsl\Профильный класс\Cirricula_Secondary_Education\УчПрог_2019_РМЦ\100_069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80077" y="1429312"/>
            <a:ext cx="4392570" cy="3294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95400" y="1889900"/>
            <a:ext cx="7620000" cy="72019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общих критериев оценки работ (критерии заменяются «впечатлениями» членов жюри)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(и не может быть) апелляций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Публичная защита работы, участие преподавателей, школьников в обсуждении, возможность задавать вопросы авторам 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 тем из пограничных областей знания (</a:t>
            </a:r>
            <a:r>
              <a:rPr lang="en-US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=&gt; </a:t>
            </a:r>
            <a:r>
              <a:rPr lang="ru-RU" sz="28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невозможность  сертификации задач)</a:t>
            </a:r>
          </a:p>
        </p:txBody>
      </p:sp>
      <p:pic>
        <p:nvPicPr>
          <p:cNvPr id="15" name="Picture 3" descr="C:\Users\Сергей.lsl\Desktop\старое _lsl\Профильный класс\Cirricula_Secondary_Education\УчПрог_2019_РМЦ\100_069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571247"/>
            <a:ext cx="4613889" cy="346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07674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19099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3505200" y="190500"/>
            <a:ext cx="7956986" cy="108478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7049" spc="10" dirty="0" smtClean="0">
                <a:solidFill>
                  <a:srgbClr val="0F517A"/>
                </a:solidFill>
                <a:latin typeface="Arial"/>
                <a:cs typeface="Arial"/>
              </a:rPr>
              <a:t>ОЛИМПИАДА НТИ</a:t>
            </a:r>
            <a:endParaRPr sz="7000" dirty="0">
              <a:latin typeface="Arial"/>
              <a:cs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506200" y="1485900"/>
            <a:ext cx="64008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14400" y="2171700"/>
            <a:ext cx="8520540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Соревнования командные (обязательно), функции  у членов одной команды  дифференцированы 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Подготовка: многопредметная (например, </a:t>
            </a:r>
            <a:r>
              <a:rPr lang="ru-RU" sz="3000" b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физика+информатика</a:t>
            </a: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), содержание подготовки  по отдельным предметам  – не полное, «подтягивается» под  узкий профиль  соревнования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Прикладной характер задач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Временн</a:t>
            </a:r>
            <a:r>
              <a:rPr lang="ru-RU" sz="30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ы</a:t>
            </a: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е рамки для выполнения задания определены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30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Новая система подготовки с использованием  дистанционных видео-лекций, сборников заданий и т. д. </a:t>
            </a:r>
          </a:p>
          <a:p>
            <a:pPr algn="just"/>
            <a:endParaRPr lang="ru-RU" sz="3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300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0058400" y="7277100"/>
            <a:ext cx="68788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  <a:hlinkClick r:id="rId11"/>
              </a:rPr>
              <a:t>https://nti-contest.ru/profiles/smartcity/</a:t>
            </a:r>
            <a:endParaRPr lang="ru-RU" sz="2800" b="1" dirty="0" smtClean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982200" y="7962900"/>
            <a:ext cx="51796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latin typeface="Arial" pitchFamily="34" charset="0"/>
                <a:cs typeface="Arial" pitchFamily="34" charset="0"/>
                <a:hlinkClick r:id="rId12"/>
              </a:rPr>
              <a:t>https://nti-contest.ru/profiles/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530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5800" y="571500"/>
            <a:ext cx="6858000" cy="8125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cap="all" dirty="0" smtClean="0"/>
              <a:t>ОБЩИЕ МАТЕРИАЛЫ ДЛЯ ПОДГОТОВКИ:</a:t>
            </a:r>
          </a:p>
          <a:p>
            <a:r>
              <a:rPr lang="ru-RU" sz="2600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0" tooltip="Основы машинного обучения"/>
              </a:rPr>
              <a:t>Основы </a:t>
            </a:r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0" tooltip="Основы машинного обучения"/>
              </a:rPr>
              <a:t>машинного обучения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1" tooltip="Основы языка Python"/>
              </a:rPr>
              <a:t>Основы языка </a:t>
            </a:r>
            <a:r>
              <a:rPr lang="ru-RU" sz="2600" dirty="0" err="1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1" tooltip="Основы языка Python"/>
              </a:rPr>
              <a:t>Python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2" tooltip="Теория Вероятноcтей"/>
              </a:rPr>
              <a:t>Теория </a:t>
            </a:r>
            <a:r>
              <a:rPr lang="ru-RU" sz="2600" dirty="0" err="1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2" tooltip="Теория Вероятноcтей"/>
              </a:rPr>
              <a:t>Вероятноcтей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3" tooltip="Сборник хакатонов Олимпиады НТИ — 2018"/>
              </a:rPr>
              <a:t>Сборник </a:t>
            </a:r>
            <a:r>
              <a:rPr lang="ru-RU" sz="2600" dirty="0" err="1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3" tooltip="Сборник хакатонов Олимпиады НТИ — 2018"/>
              </a:rPr>
              <a:t>хакатонов</a:t>
            </a:r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3" tooltip="Сборник хакатонов Олимпиады НТИ — 2018"/>
              </a:rPr>
              <a:t> Олимпиады НТИ — 2018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4" tooltip="Практикумы 2019"/>
              </a:rPr>
              <a:t>Практикумы 2019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5" tooltip="Практикумы 2020"/>
              </a:rPr>
              <a:t>Практикумы 2020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5" tooltip="Теория вероятностей для решения олимпиадных задач"/>
              </a:rPr>
              <a:t>Теория вероятностей для решения олимпиадных задач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6" tooltip="Программирование на языке С++ для решения олимпиадных задач"/>
              </a:rPr>
              <a:t>Программирование на языке С++ для решения олимпиадных задач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7" tooltip="Программирование на Python для решения олимпиадных задач"/>
              </a:rPr>
              <a:t>Программирование на </a:t>
            </a:r>
            <a:r>
              <a:rPr lang="ru-RU" sz="2600" dirty="0" err="1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7" tooltip="Программирование на Python для решения олимпиадных задач"/>
              </a:rPr>
              <a:t>Python</a:t>
            </a:r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7" tooltip="Программирование на Python для решения олимпиадных задач"/>
              </a:rPr>
              <a:t> для решения олимпиадных задач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8" tooltip="Теория графов 1.0: все, что нужно для решения олимпиадных задач"/>
              </a:rPr>
              <a:t>Теория графов 1.0: все, что нужно для решения олимпиадных задач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9" tooltip="Программирование на Python: «На старт, внимание, Code!»"/>
              </a:rPr>
              <a:t>Программирование на </a:t>
            </a:r>
            <a:r>
              <a:rPr lang="ru-RU" sz="2600" dirty="0" err="1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9" tooltip="Программирование на Python: «На старт, внимание, Code!»"/>
              </a:rPr>
              <a:t>Python</a:t>
            </a:r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9" tooltip="Программирование на Python: «На старт, внимание, Code!»"/>
              </a:rPr>
              <a:t>: «На старт, внимание, </a:t>
            </a:r>
            <a:r>
              <a:rPr lang="ru-RU" sz="2600" dirty="0" err="1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9" tooltip="Программирование на Python: «На старт, внимание, Code!»"/>
              </a:rPr>
              <a:t>Code</a:t>
            </a:r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19" tooltip="Программирование на Python: «На старт, внимание, Code!»"/>
              </a:rPr>
              <a:t>!»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solidFill>
                  <a:srgbClr val="F2F2F2"/>
                </a:solidFill>
                <a:latin typeface="Arial" pitchFamily="34" charset="0"/>
                <a:cs typeface="Arial" pitchFamily="34" charset="0"/>
                <a:hlinkClick r:id="rId20" tooltip="Развитие математического мышления для будущих инженеров и исследователей"/>
              </a:rPr>
              <a:t>Развитие математического мышления для будущих инженеров и исследователей</a:t>
            </a:r>
            <a:endParaRPr lang="ru-RU" sz="26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525000" y="571500"/>
            <a:ext cx="6324600" cy="769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cap="all" dirty="0">
                <a:latin typeface="Arial" pitchFamily="34" charset="0"/>
                <a:cs typeface="Arial" pitchFamily="34" charset="0"/>
              </a:rPr>
              <a:t>ПРОФИЛЬНЫЕ МАТЕРИАЛЫ ДЛЯ ПОДГОТОВКИ</a:t>
            </a:r>
          </a:p>
          <a:p>
            <a:endParaRPr lang="ru-RU" sz="2600" dirty="0" smtClean="0">
              <a:latin typeface="Arial" pitchFamily="34" charset="0"/>
              <a:cs typeface="Arial" pitchFamily="34" charset="0"/>
              <a:hlinkClick r:id="rId21" tooltip="Курс: Введение в программирование (C++)"/>
            </a:endParaRPr>
          </a:p>
          <a:p>
            <a:r>
              <a:rPr lang="ru-RU" sz="2600" dirty="0" smtClean="0">
                <a:latin typeface="Arial" pitchFamily="34" charset="0"/>
                <a:cs typeface="Arial" pitchFamily="34" charset="0"/>
                <a:hlinkClick r:id="rId21" tooltip="Курс: Введение в программирование (C++)"/>
              </a:rPr>
              <a:t>Курс</a:t>
            </a:r>
            <a:r>
              <a:rPr lang="ru-RU" sz="2600" dirty="0">
                <a:latin typeface="Arial" pitchFamily="34" charset="0"/>
                <a:cs typeface="Arial" pitchFamily="34" charset="0"/>
                <a:hlinkClick r:id="rId21" tooltip="Курс: Введение в программирование (C++)"/>
              </a:rPr>
              <a:t>: Введение в программирование (C++)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  <a:hlinkClick r:id="rId22" tooltip="Курс: Программирование на языке C++"/>
              </a:rPr>
              <a:t>Курс: Программирование на языке C++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  <a:hlinkClick r:id="rId23" tooltip="Базовый курс на Raspberry PI"/>
              </a:rPr>
              <a:t>Базовый курс на </a:t>
            </a:r>
            <a:r>
              <a:rPr lang="ru-RU" sz="2600" dirty="0" err="1">
                <a:latin typeface="Arial" pitchFamily="34" charset="0"/>
                <a:cs typeface="Arial" pitchFamily="34" charset="0"/>
                <a:hlinkClick r:id="rId23" tooltip="Базовый курс на Raspberry PI"/>
              </a:rPr>
              <a:t>Raspberry</a:t>
            </a:r>
            <a:r>
              <a:rPr lang="ru-RU" sz="2600" dirty="0">
                <a:latin typeface="Arial" pitchFamily="34" charset="0"/>
                <a:cs typeface="Arial" pitchFamily="34" charset="0"/>
                <a:hlinkClick r:id="rId23" tooltip="Базовый курс на Raspberry PI"/>
              </a:rPr>
              <a:t> PI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  <a:hlinkClick r:id="rId24" tooltip="Видео-лекции курса «Алгоритмы и структуры данных»"/>
              </a:rPr>
              <a:t>Видео-лекции курса «Алгоритмы и структуры данных»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  <a:hlinkClick r:id="rId25" tooltip="Видео-урок по Arduino #1: Первые шаги"/>
              </a:rPr>
              <a:t>Видео-урок по </a:t>
            </a:r>
            <a:r>
              <a:rPr lang="ru-RU" sz="2600" dirty="0" err="1">
                <a:latin typeface="Arial" pitchFamily="34" charset="0"/>
                <a:cs typeface="Arial" pitchFamily="34" charset="0"/>
                <a:hlinkClick r:id="rId25" tooltip="Видео-урок по Arduino #1: Первые шаги"/>
              </a:rPr>
              <a:t>Arduino</a:t>
            </a:r>
            <a:r>
              <a:rPr lang="ru-RU" sz="2600" dirty="0">
                <a:latin typeface="Arial" pitchFamily="34" charset="0"/>
                <a:cs typeface="Arial" pitchFamily="34" charset="0"/>
                <a:hlinkClick r:id="rId25" tooltip="Видео-урок по Arduino #1: Первые шаги"/>
              </a:rPr>
              <a:t> #1: Первые шаги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 err="1">
                <a:latin typeface="Arial" pitchFamily="34" charset="0"/>
                <a:cs typeface="Arial" pitchFamily="34" charset="0"/>
                <a:hlinkClick r:id="rId26" tooltip="Arduino для начинающих"/>
              </a:rPr>
              <a:t>Arduino</a:t>
            </a:r>
            <a:r>
              <a:rPr lang="ru-RU" sz="2600" dirty="0">
                <a:latin typeface="Arial" pitchFamily="34" charset="0"/>
                <a:cs typeface="Arial" pitchFamily="34" charset="0"/>
                <a:hlinkClick r:id="rId26" tooltip="Arduino для начинающих"/>
              </a:rPr>
              <a:t> для начинающих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  <a:hlinkClick r:id="rId27" tooltip="Нестандартные идеи для тренировки и развлечения"/>
              </a:rPr>
              <a:t>Нестандартные идеи для тренировки и развлечения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 err="1">
                <a:latin typeface="Arial" pitchFamily="34" charset="0"/>
                <a:cs typeface="Arial" pitchFamily="34" charset="0"/>
                <a:hlinkClick r:id="rId28" tooltip="Хакатон «Электронная инженерия: умный город»"/>
              </a:rPr>
              <a:t>Хакатон</a:t>
            </a:r>
            <a:r>
              <a:rPr lang="ru-RU" sz="2600" dirty="0">
                <a:latin typeface="Arial" pitchFamily="34" charset="0"/>
                <a:cs typeface="Arial" pitchFamily="34" charset="0"/>
                <a:hlinkClick r:id="rId28" tooltip="Хакатон «Электронная инженерия: умный город»"/>
              </a:rPr>
              <a:t> «Электронная инженерия: умный город»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  <a:hlinkClick r:id="rId29" tooltip="Все задания профиля 2017/18"/>
              </a:rPr>
              <a:t>Все задания профиля 2017/18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>
                <a:latin typeface="Arial" pitchFamily="34" charset="0"/>
                <a:cs typeface="Arial" pitchFamily="34" charset="0"/>
                <a:hlinkClick r:id="rId30" tooltip="Все задания профиля 2018/19"/>
              </a:rPr>
              <a:t>Все задания профиля 2018/19</a:t>
            </a:r>
            <a:endParaRPr lang="ru-RU" sz="2600" dirty="0">
              <a:latin typeface="Arial" pitchFamily="34" charset="0"/>
              <a:cs typeface="Arial" pitchFamily="34" charset="0"/>
            </a:endParaRPr>
          </a:p>
          <a:p>
            <a:r>
              <a:rPr lang="ru-RU" sz="2600" dirty="0" err="1">
                <a:latin typeface="Arial" pitchFamily="34" charset="0"/>
                <a:cs typeface="Arial" pitchFamily="34" charset="0"/>
                <a:hlinkClick r:id="rId31" tooltip="Видеоразбор задач второго этапа 2018/2019 года"/>
              </a:rPr>
              <a:t>Видеоразбор</a:t>
            </a:r>
            <a:r>
              <a:rPr lang="ru-RU" sz="2600" dirty="0">
                <a:latin typeface="Arial" pitchFamily="34" charset="0"/>
                <a:cs typeface="Arial" pitchFamily="34" charset="0"/>
                <a:hlinkClick r:id="rId31" tooltip="Видеоразбор задач второго этапа 2018/2019 года"/>
              </a:rPr>
              <a:t> задач второго этапа 2018/2019 года</a:t>
            </a:r>
            <a:endParaRPr lang="ru-RU" sz="2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5406970" y="9092104"/>
            <a:ext cx="1060231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0F517A"/>
                </a:solidFill>
                <a:latin typeface="Arial"/>
                <a:cs typeface="Arial"/>
              </a:rPr>
              <a:t>СУРГУ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747213" y="269366"/>
            <a:ext cx="10157566" cy="12793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989" spc="10" dirty="0">
                <a:solidFill>
                  <a:srgbClr val="0F517A"/>
                </a:solidFill>
                <a:latin typeface="Arial"/>
                <a:cs typeface="Arial"/>
              </a:rPr>
              <a:t>Предметная подготовка</a:t>
            </a:r>
            <a:endParaRPr sz="69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1257300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Arial" pitchFamily="34" charset="0"/>
                <a:cs typeface="Arial" pitchFamily="34" charset="0"/>
                <a:hlinkClick r:id="rId4"/>
              </a:rPr>
              <a:t>https://drive.google.com/file/d/1u0CXXSs3G2pR6dRVDuUB7ojKPRukgcvO/view</a:t>
            </a:r>
            <a:endParaRPr lang="ru-RU" sz="2800" dirty="0">
              <a:latin typeface="Arial" pitchFamily="34" charset="0"/>
              <a:cs typeface="Arial" pitchFamily="34" charset="0"/>
            </a:endParaRPr>
          </a:p>
          <a:p>
            <a:endParaRPr lang="ru-RU" sz="28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628900"/>
            <a:ext cx="5867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Состав команды</a:t>
            </a:r>
            <a:r>
              <a:rPr lang="ru-RU" sz="28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 — </a:t>
            </a:r>
            <a:r>
              <a:rPr lang="ru-RU" sz="2800" dirty="0" smtClean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5 человек</a:t>
            </a:r>
            <a:r>
              <a:rPr lang="ru-RU" sz="2800" dirty="0">
                <a:solidFill>
                  <a:srgbClr val="0033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762000" y="3390900"/>
            <a:ext cx="5097656" cy="5109420"/>
            <a:chOff x="487304" y="-291397"/>
            <a:chExt cx="7632848" cy="6914610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487304" y="-291397"/>
              <a:ext cx="7632848" cy="6914610"/>
            </a:xfrm>
            <a:prstGeom prst="rect">
              <a:avLst/>
            </a:prstGeom>
            <a:solidFill>
              <a:schemeClr val="accent1">
                <a:alpha val="1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7304" y="-188275"/>
              <a:ext cx="7632848" cy="65393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 smtClean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</a:t>
              </a:r>
              <a:r>
                <a:rPr lang="ru-RU" sz="28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архитектор систем</a:t>
              </a:r>
            </a:p>
            <a:p>
              <a:r>
                <a:rPr lang="ru-RU" sz="28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электронщик/монтажник</a:t>
              </a:r>
            </a:p>
            <a:p>
              <a:r>
                <a:rPr lang="ru-RU" sz="28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программист электронных устройств (датчиков)</a:t>
              </a:r>
            </a:p>
            <a:p>
              <a:r>
                <a:rPr lang="ru-RU" sz="28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программист взаимодействий электронных устройств</a:t>
              </a:r>
            </a:p>
            <a:p>
              <a:r>
                <a:rPr lang="ru-RU" sz="2800" dirty="0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1 программист верхнего уровня (веб-система) / </a:t>
              </a:r>
              <a:r>
                <a:rPr lang="ru-RU" sz="2800" dirty="0" err="1">
                  <a:solidFill>
                    <a:srgbClr val="002060"/>
                  </a:solidFill>
                  <a:latin typeface="Arial" pitchFamily="34" charset="0"/>
                  <a:cs typeface="Arial" pitchFamily="34" charset="0"/>
                </a:rPr>
                <a:t>тестировщик</a:t>
              </a:r>
              <a:endPara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  <a:p>
              <a:endPara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7010400" y="3314700"/>
            <a:ext cx="5562600" cy="5508829"/>
            <a:chOff x="6203857" y="2846772"/>
            <a:chExt cx="3480711" cy="10143040"/>
          </a:xfrm>
        </p:grpSpPr>
        <p:sp>
          <p:nvSpPr>
            <p:cNvPr id="12" name="TextBox 11"/>
            <p:cNvSpPr txBox="1"/>
            <p:nvPr/>
          </p:nvSpPr>
          <p:spPr>
            <a:xfrm>
              <a:off x="6228184" y="2987074"/>
              <a:ext cx="3456384" cy="100027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2060"/>
                  </a:solidFill>
                  <a:latin typeface="Arial" pitchFamily="34" charset="0"/>
                  <a:ea typeface="DejaVu Sans Condensed" panose="020B0606030804020204" pitchFamily="34" charset="0"/>
                  <a:cs typeface="Arial" pitchFamily="34" charset="0"/>
                </a:rPr>
                <a:t>Физика:</a:t>
              </a:r>
              <a:r>
                <a:rPr lang="ru-RU" sz="2800" dirty="0" smtClean="0">
                  <a:solidFill>
                    <a:srgbClr val="002060"/>
                  </a:solidFill>
                  <a:latin typeface="Arial" pitchFamily="34" charset="0"/>
                  <a:ea typeface="DejaVu Sans Condensed" panose="020B0606030804020204" pitchFamily="34" charset="0"/>
                  <a:cs typeface="Arial" pitchFamily="34" charset="0"/>
                </a:rPr>
                <a:t> кинематика, динамика, статика, законы сохранения, термодинамика, МКТ, электромагнитные колебания и волны, транзисторы, диоды, распространение электромагнитных волн, геометрическая и волновая оптика, законы Кеплера, законы реактивного движения, излучения и спектры, квантовая оптика.</a:t>
              </a:r>
            </a:p>
            <a:p>
              <a:endParaRPr lang="ru-RU" sz="28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203857" y="2846772"/>
              <a:ext cx="3456384" cy="10101741"/>
            </a:xfrm>
            <a:prstGeom prst="rect">
              <a:avLst/>
            </a:prstGeom>
            <a:solidFill>
              <a:srgbClr val="CC0099">
                <a:alpha val="1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800">
                <a:solidFill>
                  <a:srgbClr val="00206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6858000" y="2552700"/>
            <a:ext cx="57537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cap="all" dirty="0">
                <a:latin typeface="Arial" pitchFamily="34" charset="0"/>
                <a:cs typeface="Arial" pitchFamily="34" charset="0"/>
              </a:rPr>
              <a:t>ЧТО ПОВТОРИТЬ</a:t>
            </a:r>
          </a:p>
          <a:p>
            <a:pPr algn="ctr"/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11" name="Объект 1"/>
          <p:cNvSpPr txBox="1">
            <a:spLocks/>
          </p:cNvSpPr>
          <p:nvPr/>
        </p:nvSpPr>
        <p:spPr>
          <a:xfrm>
            <a:off x="838200" y="0"/>
            <a:ext cx="16123096" cy="1008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75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Как была организована и как проходила работа с учащимися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1600" y="1159585"/>
            <a:ext cx="14954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Занятия – один раз в неделю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Изучение теоретических вопросов, решение задач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Лабораторные работы (механика, электричество)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Задачи «на любителя»</a:t>
            </a:r>
          </a:p>
          <a:p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400" y="3390900"/>
            <a:ext cx="556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Пример задания</a:t>
            </a:r>
            <a:endParaRPr lang="ru-RU" sz="2800" dirty="0">
              <a:solidFill>
                <a:schemeClr val="tx2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11277600" y="1790700"/>
            <a:ext cx="3657600" cy="3276600"/>
            <a:chOff x="6735577" y="3028890"/>
            <a:chExt cx="1619723" cy="1533331"/>
          </a:xfrm>
        </p:grpSpPr>
        <p:grpSp>
          <p:nvGrpSpPr>
            <p:cNvPr id="18" name="Группа 29"/>
            <p:cNvGrpSpPr/>
            <p:nvPr/>
          </p:nvGrpSpPr>
          <p:grpSpPr>
            <a:xfrm>
              <a:off x="6735577" y="3219877"/>
              <a:ext cx="1619723" cy="1342344"/>
              <a:chOff x="0" y="289094"/>
              <a:chExt cx="2608579" cy="1965792"/>
            </a:xfrm>
          </p:grpSpPr>
          <p:grpSp>
            <p:nvGrpSpPr>
              <p:cNvPr id="22" name="Группа 30"/>
              <p:cNvGrpSpPr/>
              <p:nvPr/>
            </p:nvGrpSpPr>
            <p:grpSpPr>
              <a:xfrm>
                <a:off x="103018" y="289094"/>
                <a:ext cx="2505561" cy="1965792"/>
                <a:chOff x="114481" y="289094"/>
                <a:chExt cx="2508352" cy="1965792"/>
              </a:xfrm>
            </p:grpSpPr>
            <p:grpSp>
              <p:nvGrpSpPr>
                <p:cNvPr id="25" name="Группа 33"/>
                <p:cNvGrpSpPr/>
                <p:nvPr/>
              </p:nvGrpSpPr>
              <p:grpSpPr>
                <a:xfrm>
                  <a:off x="163921" y="289094"/>
                  <a:ext cx="2458912" cy="1965792"/>
                  <a:chOff x="180336" y="63610"/>
                  <a:chExt cx="2705170" cy="2162700"/>
                </a:xfrm>
              </p:grpSpPr>
              <p:sp>
                <p:nvSpPr>
                  <p:cNvPr id="27" name="Поле 100"/>
                  <p:cNvSpPr txBox="1"/>
                  <p:nvPr/>
                </p:nvSpPr>
                <p:spPr>
                  <a:xfrm>
                    <a:off x="1741334" y="63610"/>
                    <a:ext cx="393047" cy="463286"/>
                  </a:xfrm>
                  <a:prstGeom prst="rect">
                    <a:avLst/>
                  </a:prstGeom>
                  <a:noFill/>
                  <a:ln w="6350">
                    <a:noFill/>
                  </a:ln>
                  <a:effectLst/>
                </p:spPr>
                <p:style>
                  <a:lnRef idx="0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dk1"/>
                  </a:fontRef>
                </p:style>
                <p:txBody>
                  <a:bodyPr rot="0" spcFirstLastPara="0" vert="horz" wrap="none" lIns="91440" tIns="45720" rIns="91440" bIns="45720" numCol="1" spcCol="0" rtlCol="0" fromWordArt="0" anchor="t" anchorCtr="0" forceAA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>
                      <a:lnSpc>
                        <a:spcPct val="115000"/>
                      </a:lnSpc>
                      <a:spcAft>
                        <a:spcPts val="1000"/>
                      </a:spcAft>
                    </a:pPr>
                    <a:endParaRPr lang="ru-RU" sz="1400">
                      <a:effectLst/>
                      <a:ea typeface="Calibri"/>
                      <a:cs typeface="Times New Roman"/>
                    </a:endParaRPr>
                  </a:p>
                </p:txBody>
              </p:sp>
              <p:grpSp>
                <p:nvGrpSpPr>
                  <p:cNvPr id="28" name="Группа 36"/>
                  <p:cNvGrpSpPr/>
                  <p:nvPr/>
                </p:nvGrpSpPr>
                <p:grpSpPr>
                  <a:xfrm>
                    <a:off x="180336" y="79514"/>
                    <a:ext cx="2705170" cy="2146796"/>
                    <a:chOff x="180336" y="79514"/>
                    <a:chExt cx="2705170" cy="2146796"/>
                  </a:xfrm>
                </p:grpSpPr>
                <p:grpSp>
                  <p:nvGrpSpPr>
                    <p:cNvPr id="29" name="Группа 37"/>
                    <p:cNvGrpSpPr/>
                    <p:nvPr/>
                  </p:nvGrpSpPr>
                  <p:grpSpPr>
                    <a:xfrm>
                      <a:off x="180336" y="365712"/>
                      <a:ext cx="2705170" cy="1860598"/>
                      <a:chOff x="180342" y="365760"/>
                      <a:chExt cx="2705252" cy="1860847"/>
                    </a:xfrm>
                  </p:grpSpPr>
                  <p:sp>
                    <p:nvSpPr>
                      <p:cNvPr id="31" name="Блок-схема: узел суммирования 30"/>
                      <p:cNvSpPr/>
                      <p:nvPr/>
                    </p:nvSpPr>
                    <p:spPr>
                      <a:xfrm>
                        <a:off x="1272209" y="1049572"/>
                        <a:ext cx="460292" cy="418447"/>
                      </a:xfrm>
                      <a:prstGeom prst="flowChartSummingJunction">
                        <a:avLst/>
                      </a:prstGeom>
                      <a:solidFill>
                        <a:schemeClr val="bg1"/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endParaRPr lang="ru-RU"/>
                      </a:p>
                    </p:txBody>
                  </p:sp>
                  <p:grpSp>
                    <p:nvGrpSpPr>
                      <p:cNvPr id="32" name="Группа 40"/>
                      <p:cNvGrpSpPr/>
                      <p:nvPr/>
                    </p:nvGrpSpPr>
                    <p:grpSpPr>
                      <a:xfrm>
                        <a:off x="180342" y="365760"/>
                        <a:ext cx="2705252" cy="1860847"/>
                        <a:chOff x="180342" y="365760"/>
                        <a:chExt cx="2705252" cy="1860847"/>
                      </a:xfrm>
                    </p:grpSpPr>
                    <p:grpSp>
                      <p:nvGrpSpPr>
                        <p:cNvPr id="33" name="Группа 41"/>
                        <p:cNvGrpSpPr/>
                        <p:nvPr/>
                      </p:nvGrpSpPr>
                      <p:grpSpPr>
                        <a:xfrm>
                          <a:off x="180342" y="365760"/>
                          <a:ext cx="2705252" cy="1860847"/>
                          <a:chOff x="180342" y="0"/>
                          <a:chExt cx="2705252" cy="1860847"/>
                        </a:xfrm>
                      </p:grpSpPr>
                      <p:grpSp>
                        <p:nvGrpSpPr>
                          <p:cNvPr id="35" name="Группа 43"/>
                          <p:cNvGrpSpPr/>
                          <p:nvPr/>
                        </p:nvGrpSpPr>
                        <p:grpSpPr>
                          <a:xfrm>
                            <a:off x="191214" y="0"/>
                            <a:ext cx="2694380" cy="1860847"/>
                            <a:chOff x="208736" y="0"/>
                            <a:chExt cx="2962287" cy="2047037"/>
                          </a:xfrm>
                        </p:grpSpPr>
                        <p:grpSp>
                          <p:nvGrpSpPr>
                            <p:cNvPr id="38" name="Группа 46"/>
                            <p:cNvGrpSpPr/>
                            <p:nvPr/>
                          </p:nvGrpSpPr>
                          <p:grpSpPr>
                            <a:xfrm>
                              <a:off x="208736" y="0"/>
                              <a:ext cx="2962287" cy="2047037"/>
                              <a:chOff x="208736" y="0"/>
                              <a:chExt cx="2962287" cy="2047037"/>
                            </a:xfrm>
                          </p:grpSpPr>
                          <p:grpSp>
                            <p:nvGrpSpPr>
                              <p:cNvPr id="40" name="Группа 48"/>
                              <p:cNvGrpSpPr/>
                              <p:nvPr/>
                            </p:nvGrpSpPr>
                            <p:grpSpPr>
                              <a:xfrm>
                                <a:off x="208736" y="0"/>
                                <a:ext cx="2962287" cy="2035534"/>
                                <a:chOff x="208736" y="0"/>
                                <a:chExt cx="2962287" cy="2035534"/>
                              </a:xfrm>
                            </p:grpSpPr>
                            <p:grpSp>
                              <p:nvGrpSpPr>
                                <p:cNvPr id="42" name="Группа 50"/>
                                <p:cNvGrpSpPr/>
                                <p:nvPr/>
                              </p:nvGrpSpPr>
                              <p:grpSpPr>
                                <a:xfrm>
                                  <a:off x="208736" y="0"/>
                                  <a:ext cx="2960066" cy="143123"/>
                                  <a:chOff x="0" y="0"/>
                                  <a:chExt cx="2960066" cy="143123"/>
                                </a:xfrm>
                              </p:grpSpPr>
                              <p:grpSp>
                                <p:nvGrpSpPr>
                                  <p:cNvPr id="44" name="Группа 52"/>
                                  <p:cNvGrpSpPr/>
                                  <p:nvPr/>
                                </p:nvGrpSpPr>
                                <p:grpSpPr>
                                  <a:xfrm>
                                    <a:off x="0" y="0"/>
                                    <a:ext cx="1121496" cy="143123"/>
                                    <a:chOff x="0" y="0"/>
                                    <a:chExt cx="1121496" cy="143123"/>
                                  </a:xfrm>
                                </p:grpSpPr>
                                <p:cxnSp>
                                  <p:nvCxnSpPr>
                                    <p:cNvPr id="49" name="Прямая соединительная линия 48"/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0" y="71561"/>
                                      <a:ext cx="717798" cy="0"/>
                                    </a:xfrm>
                                    <a:prstGeom prst="line">
                                      <a:avLst/>
                                    </a:prstGeom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sp>
                                  <p:nvSpPr>
                                    <p:cNvPr id="50" name="Прямоугольник 49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715617" y="0"/>
                                      <a:ext cx="405879" cy="143123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chemeClr val="bg1"/>
                                    </a:solidFill>
                                    <a:ln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endParaRPr lang="ru-RU"/>
                                    </a:p>
                                  </p:txBody>
                                </p:sp>
                              </p:grpSp>
                              <p:grpSp>
                                <p:nvGrpSpPr>
                                  <p:cNvPr id="45" name="Группа 53"/>
                                  <p:cNvGrpSpPr/>
                                  <p:nvPr/>
                                </p:nvGrpSpPr>
                                <p:grpSpPr>
                                  <a:xfrm>
                                    <a:off x="1121134" y="0"/>
                                    <a:ext cx="1121410" cy="143123"/>
                                    <a:chOff x="0" y="0"/>
                                    <a:chExt cx="1121496" cy="143123"/>
                                  </a:xfrm>
                                </p:grpSpPr>
                                <p:cxnSp>
                                  <p:nvCxnSpPr>
                                    <p:cNvPr id="47" name="Прямая соединительная линия 46"/>
                                    <p:cNvCxnSpPr/>
                                    <p:nvPr/>
                                  </p:nvCxnSpPr>
                                  <p:spPr>
                                    <a:xfrm>
                                      <a:off x="0" y="71561"/>
                                      <a:ext cx="717798" cy="0"/>
                                    </a:xfrm>
                                    <a:prstGeom prst="line">
                                      <a:avLst/>
                                    </a:prstGeom>
                                  </p:spPr>
                                  <p:style>
                                    <a:lnRef idx="1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sp>
                                  <p:nvSpPr>
                                    <p:cNvPr id="48" name="Прямоугольник 47"/>
                                    <p:cNvSpPr/>
                                    <p:nvPr/>
                                  </p:nvSpPr>
                                  <p:spPr>
                                    <a:xfrm>
                                      <a:off x="715617" y="0"/>
                                      <a:ext cx="405879" cy="143123"/>
                                    </a:xfrm>
                                    <a:prstGeom prst="rect">
                                      <a:avLst/>
                                    </a:prstGeom>
                                    <a:solidFill>
                                      <a:schemeClr val="bg1"/>
                                    </a:solidFill>
                                    <a:ln>
                                      <a:solidFill>
                                        <a:schemeClr val="tx1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>
                                        <a:shade val="50000"/>
                                      </a:schemeClr>
                                    </a:lnRef>
                                    <a:fillRef idx="1">
                                      <a:schemeClr val="accent1"/>
                                    </a:fillRef>
                                    <a:effectRef idx="0">
                                      <a:schemeClr val="accent1"/>
                                    </a:effectRef>
                                    <a:fontRef idx="minor">
                                      <a:schemeClr val="lt1"/>
                                    </a:fontRef>
                                  </p:style>
                                  <p:txBody>
                                    <a:bodyPr rot="0" spcFirstLastPara="0" vert="horz" wrap="square" lIns="91440" tIns="45720" rIns="91440" bIns="45720" numCol="1" spcCol="0" rtlCol="0" fromWordArt="0" anchor="ctr" anchorCtr="0" forceAA="0" compatLnSpc="1">
                                      <a:prstTxWarp prst="textNoShape">
                                        <a:avLst/>
                                      </a:prstTxWarp>
                                      <a:noAutofit/>
                                    </a:bodyPr>
                                    <a:lstStyle/>
                                    <a:p>
                                      <a:endParaRPr lang="ru-RU"/>
                                    </a:p>
                                  </p:txBody>
                                </p:sp>
                              </p:grpSp>
                              <p:cxnSp>
                                <p:nvCxnSpPr>
                                  <p:cNvPr id="46" name="Прямая соединительная линия 45"/>
                                  <p:cNvCxnSpPr/>
                                  <p:nvPr/>
                                </p:nvCxnSpPr>
                                <p:spPr>
                                  <a:xfrm>
                                    <a:off x="2242268" y="71562"/>
                                    <a:ext cx="717798" cy="0"/>
                                  </a:xfrm>
                                  <a:prstGeom prst="line">
                                    <a:avLst/>
                                  </a:prstGeom>
                                </p:spPr>
                                <p:style>
                                  <a:lnRef idx="1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0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cxnSp>
                              <p:nvCxnSpPr>
                                <p:cNvPr id="43" name="Прямая соединительная линия 42"/>
                                <p:cNvCxnSpPr/>
                                <p:nvPr/>
                              </p:nvCxnSpPr>
                              <p:spPr>
                                <a:xfrm>
                                  <a:off x="212045" y="2035534"/>
                                  <a:ext cx="2958978" cy="0"/>
                                </a:xfrm>
                                <a:prstGeom prst="line">
                                  <a:avLst/>
                                </a:prstGeom>
                              </p:spPr>
                              <p:style>
                                <a:lnRef idx="1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0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cxnSp>
                            <p:nvCxnSpPr>
                              <p:cNvPr id="41" name="Прямая соединительная линия 40"/>
                              <p:cNvCxnSpPr/>
                              <p:nvPr/>
                            </p:nvCxnSpPr>
                            <p:spPr>
                              <a:xfrm>
                                <a:off x="1645920" y="1214264"/>
                                <a:ext cx="7951" cy="832773"/>
                              </a:xfrm>
                              <a:prstGeom prst="line">
                                <a:avLst/>
                              </a:prstGeom>
                            </p:spPr>
                            <p:style>
                              <a:lnRef idx="1">
                                <a:schemeClr val="accent1"/>
                              </a:lnRef>
                              <a:fillRef idx="0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tx1"/>
                              </a:fontRef>
                            </p:style>
                          </p:cxnSp>
                        </p:grpSp>
                        <p:cxnSp>
                          <p:nvCxnSpPr>
                            <p:cNvPr id="39" name="Прямая соединительная линия 38"/>
                            <p:cNvCxnSpPr/>
                            <p:nvPr/>
                          </p:nvCxnSpPr>
                          <p:spPr>
                            <a:xfrm>
                              <a:off x="3152668" y="71561"/>
                              <a:ext cx="7943" cy="1963420"/>
                            </a:xfrm>
                            <a:prstGeom prst="line">
                              <a:avLst/>
                            </a:prstGeom>
                          </p:spPr>
                          <p:style>
                            <a:lnRef idx="1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</p:grpSp>
                      <p:cxnSp>
                        <p:nvCxnSpPr>
                          <p:cNvPr id="36" name="Прямая соединительная линия 35"/>
                          <p:cNvCxnSpPr/>
                          <p:nvPr/>
                        </p:nvCxnSpPr>
                        <p:spPr>
                          <a:xfrm>
                            <a:off x="180342" y="60411"/>
                            <a:ext cx="0" cy="879814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37" name="Прямая соединительная линия 36"/>
                          <p:cNvCxnSpPr/>
                          <p:nvPr/>
                        </p:nvCxnSpPr>
                        <p:spPr>
                          <a:xfrm>
                            <a:off x="182880" y="1049572"/>
                            <a:ext cx="0" cy="799830"/>
                          </a:xfrm>
                          <a:prstGeom prst="line">
                            <a:avLst/>
                          </a:prstGeom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34" name="Прямая соединительная линия 33"/>
                        <p:cNvCxnSpPr/>
                        <p:nvPr/>
                      </p:nvCxnSpPr>
                      <p:spPr>
                        <a:xfrm>
                          <a:off x="1486894" y="421419"/>
                          <a:ext cx="6985" cy="625475"/>
                        </a:xfrm>
                        <a:prstGeom prst="line">
                          <a:avLst/>
                        </a:prstGeom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sp>
                  <p:nvSpPr>
                    <p:cNvPr id="30" name="Поле 133"/>
                    <p:cNvSpPr txBox="1"/>
                    <p:nvPr/>
                  </p:nvSpPr>
                  <p:spPr>
                    <a:xfrm>
                      <a:off x="826935" y="79514"/>
                      <a:ext cx="382557" cy="463286"/>
                    </a:xfrm>
                    <a:prstGeom prst="rect">
                      <a:avLst/>
                    </a:prstGeom>
                    <a:noFill/>
                    <a:ln w="6350">
                      <a:noFill/>
                    </a:ln>
                    <a:effectLst/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non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400">
                        <a:effectLst/>
                        <a:ea typeface="Calibri"/>
                        <a:cs typeface="Times New Roman"/>
                      </a:endParaRPr>
                    </a:p>
                  </p:txBody>
                </p:sp>
              </p:grpSp>
            </p:grpSp>
            <p:sp>
              <p:nvSpPr>
                <p:cNvPr id="26" name="Поле 135"/>
                <p:cNvSpPr txBox="1"/>
                <p:nvPr/>
              </p:nvSpPr>
              <p:spPr>
                <a:xfrm>
                  <a:off x="114481" y="1152939"/>
                  <a:ext cx="395300" cy="429895"/>
                </a:xfrm>
                <a:prstGeom prst="rect">
                  <a:avLst/>
                </a:prstGeom>
                <a:noFill/>
                <a:ln w="6350">
                  <a:noFill/>
                </a:ln>
                <a:effectLst/>
              </p:spPr>
              <p:style>
                <a:lnRef idx="0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ot="0" spcFirstLastPara="0" vert="horz" wrap="none" lIns="91440" tIns="45720" rIns="91440" bIns="45720" numCol="1" spcCol="0" rtlCol="0" fromWordArt="0" anchor="t" anchorCtr="0" forceAA="0" compatLnSpc="1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lnSpc>
                      <a:spcPct val="115000"/>
                    </a:lnSpc>
                    <a:spcAft>
                      <a:spcPts val="1000"/>
                    </a:spcAft>
                  </a:pPr>
                  <a:endParaRPr lang="ru-RU" sz="1400">
                    <a:effectLst/>
                    <a:ea typeface="Calibri"/>
                    <a:cs typeface="Times New Roman"/>
                  </a:endParaRPr>
                </a:p>
              </p:txBody>
            </p:sp>
          </p:grpSp>
          <p:cxnSp>
            <p:nvCxnSpPr>
              <p:cNvPr id="23" name="Прямая соединительная линия 22"/>
              <p:cNvCxnSpPr/>
              <p:nvPr/>
            </p:nvCxnSpPr>
            <p:spPr>
              <a:xfrm>
                <a:off x="0" y="1504950"/>
                <a:ext cx="30379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/>
            </p:nvCxnSpPr>
            <p:spPr>
              <a:xfrm>
                <a:off x="76200" y="1428750"/>
                <a:ext cx="171485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" name="TextBox 18"/>
            <p:cNvSpPr txBox="1"/>
            <p:nvPr/>
          </p:nvSpPr>
          <p:spPr>
            <a:xfrm>
              <a:off x="7164288" y="3028890"/>
              <a:ext cx="5737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/>
                <a:t>r</a:t>
              </a:r>
              <a:endParaRPr lang="ru-RU" sz="2000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876256" y="3820978"/>
              <a:ext cx="5737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/>
                <a:t>E</a:t>
              </a:r>
              <a:endParaRPr lang="ru-RU" sz="2000" i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40352" y="3068960"/>
              <a:ext cx="5737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/>
                <a:t>R</a:t>
              </a:r>
              <a:endParaRPr lang="ru-RU" sz="2000" i="1" dirty="0"/>
            </a:p>
          </p:txBody>
        </p:sp>
      </p:grpSp>
      <p:pic>
        <p:nvPicPr>
          <p:cNvPr id="51" name="Picture 22" descr="ВАХ_20_04_20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0" y="53721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90600" y="4152900"/>
            <a:ext cx="9342623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"/>
            <a:ext cx="18288000" cy="10286996"/>
          </a:xfrm>
          <a:prstGeom prst="rect">
            <a:avLst/>
          </a:prstGeom>
        </p:spPr>
      </p:pic>
      <p:pic>
        <p:nvPicPr>
          <p:cNvPr id="14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6997"/>
          </a:xfrm>
          <a:prstGeom prst="rect">
            <a:avLst/>
          </a:prstGeom>
        </p:spPr>
      </p:pic>
      <p:pic>
        <p:nvPicPr>
          <p:cNvPr id="14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15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6"/>
            <a:ext cx="992689" cy="1940984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 rot="-5400000">
            <a:off x="15285512" y="2566821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51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009" y="8537898"/>
            <a:ext cx="720813" cy="720812"/>
          </a:xfrm>
          <a:prstGeom prst="rect">
            <a:avLst/>
          </a:prstGeom>
        </p:spPr>
      </p:pic>
      <p:pic>
        <p:nvPicPr>
          <p:cNvPr id="152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56797" y="8806600"/>
            <a:ext cx="275503" cy="183668"/>
          </a:xfrm>
          <a:prstGeom prst="rect">
            <a:avLst/>
          </a:prstGeom>
        </p:spPr>
      </p:pic>
      <p:sp>
        <p:nvSpPr>
          <p:cNvPr id="9" name="Объект 1"/>
          <p:cNvSpPr txBox="1">
            <a:spLocks/>
          </p:cNvSpPr>
          <p:nvPr/>
        </p:nvSpPr>
        <p:spPr>
          <a:xfrm>
            <a:off x="1981200" y="495300"/>
            <a:ext cx="13106400" cy="1008112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6000" i="0" u="none" strike="noStrike" kern="1200" cap="none" spc="0" normalizeH="0" baseline="0" noProof="0" dirty="0" smtClean="0">
                <a:ln>
                  <a:noFill/>
                </a:ln>
                <a:solidFill>
                  <a:srgbClr val="F2F2F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ОСНОВНЫЕ ПРОБЛЕМЫ</a:t>
            </a:r>
            <a:endParaRPr kumimoji="0" lang="ru-RU" sz="6000" i="0" u="none" strike="noStrike" kern="1200" cap="none" spc="0" normalizeH="0" baseline="0" noProof="0" dirty="0">
              <a:ln>
                <a:noFill/>
              </a:ln>
              <a:solidFill>
                <a:srgbClr val="F2F2F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1524000" y="2019300"/>
            <a:ext cx="13792200" cy="64123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28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подбор учащихся (</a:t>
            </a:r>
            <a:r>
              <a:rPr lang="ru-RU" sz="3000" dirty="0" smtClean="0">
                <a:solidFill>
                  <a:srgbClr val="F2F2F2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опыт показал, что целеустремлённость родителей </a:t>
            </a:r>
            <a:r>
              <a:rPr lang="en-US" sz="3000" dirty="0" smtClean="0">
                <a:solidFill>
                  <a:srgbClr val="F2F2F2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&gt;&gt; </a:t>
            </a:r>
            <a:r>
              <a:rPr lang="ru-RU" sz="3000" dirty="0" smtClean="0">
                <a:solidFill>
                  <a:srgbClr val="F2F2F2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целеустремлённости  детей</a:t>
            </a:r>
            <a:r>
              <a:rPr lang="ru-RU" sz="30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30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 формы организации занятий (</a:t>
            </a:r>
            <a:r>
              <a:rPr lang="ru-RU" sz="3000" dirty="0" smtClean="0">
                <a:solidFill>
                  <a:srgbClr val="F2F2F2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технологии обучения – стандартные, лекция-беседа, лабораторный практикум</a:t>
            </a:r>
            <a:r>
              <a:rPr lang="ru-RU" sz="30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)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</a:pPr>
            <a:r>
              <a:rPr lang="ru-RU" sz="30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 ограничения по </a:t>
            </a:r>
            <a:r>
              <a:rPr lang="ru-RU" sz="3000" b="1" dirty="0" err="1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контенту</a:t>
            </a:r>
            <a:r>
              <a:rPr lang="ru-RU" sz="30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 обучения (</a:t>
            </a:r>
            <a:r>
              <a:rPr lang="ru-RU" sz="3000" dirty="0" smtClean="0">
                <a:solidFill>
                  <a:srgbClr val="F2F2F2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дети  на одной параллели , но из разных школ  проходят материал  не синхронно;  наличие школьников  разных параллелей  требовало ограничений по </a:t>
            </a:r>
            <a:r>
              <a:rPr lang="ru-RU" sz="3000" dirty="0" err="1" smtClean="0">
                <a:solidFill>
                  <a:srgbClr val="F2F2F2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контенту</a:t>
            </a:r>
            <a:r>
              <a:rPr lang="ru-RU" sz="3000" dirty="0" smtClean="0">
                <a:solidFill>
                  <a:srgbClr val="F2F2F2"/>
                </a:solidFill>
                <a:latin typeface="Arial" pitchFamily="34" charset="0"/>
                <a:ea typeface="Arial Unicode MS" panose="020B0604020202020204" pitchFamily="34" charset="-128"/>
                <a:cs typeface="Arial" pitchFamily="34" charset="0"/>
              </a:rPr>
              <a:t> занятий </a:t>
            </a:r>
            <a:r>
              <a:rPr lang="ru-RU" sz="3000" b="1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)</a:t>
            </a:r>
            <a:endParaRPr lang="ru-RU" sz="30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60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61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743200" y="2628900"/>
            <a:ext cx="7517764" cy="123110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/>
                <a:cs typeface="Arial"/>
              </a:rPr>
              <a:t>ИНФОРМАЦИЯ</a:t>
            </a:r>
            <a:endParaRPr lang="ru-RU" sz="8000" dirty="0">
              <a:latin typeface="Arial"/>
              <a:cs typeface="Arial"/>
            </a:endParaRPr>
          </a:p>
        </p:txBody>
      </p:sp>
      <p:pic>
        <p:nvPicPr>
          <p:cNvPr id="162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871662" y="6203397"/>
            <a:ext cx="8703729" cy="276998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Эксперт: Федоров Дмитрий Алексеевич,</a:t>
            </a:r>
            <a:endParaRPr sz="36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доцент кафедры информатики и</a:t>
            </a:r>
            <a:endParaRPr sz="36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вычислительной техники,</a:t>
            </a:r>
            <a:endParaRPr sz="36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заместитель директора</a:t>
            </a:r>
            <a:endParaRPr sz="36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Политехнического института СурГУ</a:t>
            </a:r>
            <a:endParaRPr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1"/>
          <p:cNvSpPr txBox="1"/>
          <p:nvPr/>
        </p:nvSpPr>
        <p:spPr>
          <a:xfrm rot="-5400000">
            <a:off x="15285514" y="2566818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63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009" y="8537895"/>
            <a:ext cx="720813" cy="720811"/>
          </a:xfrm>
          <a:prstGeom prst="rect">
            <a:avLst/>
          </a:prstGeom>
        </p:spPr>
      </p:pic>
      <p:pic>
        <p:nvPicPr>
          <p:cNvPr id="164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56797" y="8806597"/>
            <a:ext cx="275503" cy="183668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54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5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752600" y="2095500"/>
            <a:ext cx="13063538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ГЕНОМНОЕ РЕДАКТИРОВАНИЕ</a:t>
            </a:r>
            <a:endParaRPr lang="ru-RU" sz="8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6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871662" y="7453784"/>
            <a:ext cx="10057046" cy="185102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Эксперт: Солтыс Татьяна Викторовна,</a:t>
            </a:r>
            <a:endParaRPr sz="36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доцент кафедры морфологии СурГУ,</a:t>
            </a:r>
            <a:endParaRPr sz="36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преподаватель дополнительного образования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 rot="-5400000">
            <a:off x="15285514" y="2566818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57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009" y="8537895"/>
            <a:ext cx="720813" cy="720811"/>
          </a:xfrm>
          <a:prstGeom prst="rect">
            <a:avLst/>
          </a:prstGeom>
        </p:spPr>
      </p:pic>
      <p:pic>
        <p:nvPicPr>
          <p:cNvPr id="158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56797" y="8806597"/>
            <a:ext cx="275503" cy="18366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13291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11" name="text 1"/>
          <p:cNvSpPr txBox="1"/>
          <p:nvPr/>
        </p:nvSpPr>
        <p:spPr>
          <a:xfrm>
            <a:off x="838200" y="0"/>
            <a:ext cx="1638300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5400" dirty="0" smtClean="0">
                <a:solidFill>
                  <a:srgbClr val="000099"/>
                </a:solidFill>
              </a:rPr>
              <a:t>ПРОФИЛЬ «ИНЖЕНЕРНЫЕ БИОЛОГИЧЕСКИЕ СИСТЕМЫ» И ЕГО ПОДПРОФИЛЬ «ГЕНОМНОЕ РЕДАКТИРОВАНИЕ»</a:t>
            </a:r>
            <a:endParaRPr lang="ru-RU" sz="5400" dirty="0">
              <a:solidFill>
                <a:srgbClr val="000099"/>
              </a:solidFill>
              <a:latin typeface="Arial"/>
              <a:cs typeface="Arial"/>
            </a:endParaRPr>
          </a:p>
        </p:txBody>
      </p:sp>
      <p:pic>
        <p:nvPicPr>
          <p:cNvPr id="13" name="Рисунок 12" descr="https://nti-contest.ru/wp-content/uploads/2019/08/Site_Genome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781300"/>
            <a:ext cx="8153400" cy="388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solty\Documents\Screenshot_20200604-230537_Yandex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662" r="28384" b="32481"/>
          <a:stretch/>
        </p:blipFill>
        <p:spPr bwMode="auto">
          <a:xfrm>
            <a:off x="2438400" y="1638300"/>
            <a:ext cx="5040818" cy="8229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7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18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3"/>
          </a:xfrm>
          <a:prstGeom prst="rect">
            <a:avLst/>
          </a:prstGeom>
        </p:spPr>
      </p:pic>
      <p:pic>
        <p:nvPicPr>
          <p:cNvPr id="19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5"/>
            <a:ext cx="992689" cy="194098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15898566" y="2566818"/>
            <a:ext cx="3636830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404384" y="1095016"/>
            <a:ext cx="12627688" cy="83099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5400" spc="1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5400" spc="10" dirty="0" err="1" smtClean="0">
                <a:solidFill>
                  <a:srgbClr val="FFFFFF"/>
                </a:solidFill>
                <a:latin typeface="Arial"/>
                <a:cs typeface="Arial"/>
              </a:rPr>
              <a:t>равительство</a:t>
            </a:r>
            <a:r>
              <a:rPr sz="54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5400" spc="10" dirty="0" smtClean="0">
                <a:solidFill>
                  <a:srgbClr val="FFFFFF"/>
                </a:solidFill>
                <a:latin typeface="Arial"/>
                <a:cs typeface="Arial"/>
              </a:rPr>
              <a:t>Р</a:t>
            </a:r>
            <a:r>
              <a:rPr sz="5400" spc="10" dirty="0" err="1" smtClean="0">
                <a:solidFill>
                  <a:srgbClr val="FFFFFF"/>
                </a:solidFill>
                <a:latin typeface="Arial"/>
                <a:cs typeface="Arial"/>
              </a:rPr>
              <a:t>оссийской</a:t>
            </a:r>
            <a:r>
              <a:rPr sz="54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lang="ru-RU" sz="5400" spc="10" dirty="0" smtClean="0">
                <a:solidFill>
                  <a:srgbClr val="FFFFFF"/>
                </a:solidFill>
                <a:latin typeface="Arial"/>
                <a:cs typeface="Arial"/>
              </a:rPr>
              <a:t>Ф</a:t>
            </a:r>
            <a:r>
              <a:rPr sz="5400" spc="10" dirty="0" err="1" smtClean="0">
                <a:solidFill>
                  <a:srgbClr val="FFFFFF"/>
                </a:solidFill>
                <a:latin typeface="Arial"/>
                <a:cs typeface="Arial"/>
              </a:rPr>
              <a:t>едерации</a:t>
            </a:r>
            <a:endParaRPr sz="54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404384" y="2047597"/>
            <a:ext cx="15570609" cy="135421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4400" spc="10" dirty="0" smtClean="0">
                <a:solidFill>
                  <a:srgbClr val="FFFFFF"/>
                </a:solidFill>
                <a:latin typeface="Arial"/>
                <a:cs typeface="Arial"/>
              </a:rPr>
              <a:t>П</a:t>
            </a:r>
            <a:r>
              <a:rPr sz="4400" spc="10" dirty="0" err="1" smtClean="0">
                <a:solidFill>
                  <a:srgbClr val="FFFFFF"/>
                </a:solidFill>
                <a:latin typeface="Arial"/>
                <a:cs typeface="Arial"/>
              </a:rPr>
              <a:t>остановление</a:t>
            </a:r>
            <a:r>
              <a:rPr sz="44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0" dirty="0">
                <a:solidFill>
                  <a:srgbClr val="FFFFFF"/>
                </a:solidFill>
                <a:latin typeface="Arial"/>
                <a:cs typeface="Arial"/>
              </a:rPr>
              <a:t>от 18 апреля 2016 г. </a:t>
            </a:r>
            <a:r>
              <a:rPr sz="4400" spc="10" dirty="0" smtClean="0">
                <a:solidFill>
                  <a:srgbClr val="FFFFFF"/>
                </a:solidFill>
                <a:latin typeface="Arial"/>
                <a:cs typeface="Arial"/>
              </a:rPr>
              <a:t>№</a:t>
            </a:r>
            <a:r>
              <a:rPr lang="ru-RU" sz="44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0" dirty="0" smtClean="0">
                <a:solidFill>
                  <a:srgbClr val="FFFFFF"/>
                </a:solidFill>
                <a:latin typeface="Arial"/>
                <a:cs typeface="Arial"/>
              </a:rPr>
              <a:t>317</a:t>
            </a:r>
            <a:endParaRPr sz="44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lang="ru-RU" sz="4400" spc="10" dirty="0" smtClean="0">
                <a:solidFill>
                  <a:srgbClr val="FFFFFF"/>
                </a:solidFill>
                <a:latin typeface="Arial"/>
                <a:cs typeface="Arial"/>
              </a:rPr>
              <a:t>О</a:t>
            </a:r>
            <a:r>
              <a:rPr sz="44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4400" spc="10" dirty="0">
                <a:solidFill>
                  <a:srgbClr val="FFFFFF"/>
                </a:solidFill>
                <a:latin typeface="Arial"/>
                <a:cs typeface="Arial"/>
              </a:rPr>
              <a:t>реализации национальной технологической инициативы</a:t>
            </a:r>
            <a:endParaRPr sz="4400" dirty="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676400" y="4076700"/>
            <a:ext cx="14630400" cy="47397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just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В целях реализации Национальной технологической инициативы Правительство </a:t>
            </a:r>
            <a:r>
              <a:rPr sz="2800" spc="10" dirty="0" err="1">
                <a:solidFill>
                  <a:srgbClr val="FFFFFF"/>
                </a:solidFill>
                <a:latin typeface="Arial"/>
                <a:cs typeface="Arial"/>
              </a:rPr>
              <a:t>Российской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Федерациипостановляет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2800" dirty="0">
              <a:latin typeface="Arial"/>
              <a:cs typeface="Arial"/>
            </a:endParaRPr>
          </a:p>
          <a:p>
            <a:pPr marL="0" algn="just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Утвердить прилагаемые:</a:t>
            </a:r>
            <a:endParaRPr sz="2800" dirty="0">
              <a:latin typeface="Arial"/>
              <a:cs typeface="Arial"/>
            </a:endParaRPr>
          </a:p>
          <a:p>
            <a:pPr marL="0" algn="just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 1.Правила разработки и реализации планов мероприятий ("дорожных карт")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Национальной</a:t>
            </a:r>
            <a:r>
              <a:rPr lang="ru-RU"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технологической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инициативы;</a:t>
            </a:r>
            <a:endParaRPr sz="2800" dirty="0">
              <a:latin typeface="Arial"/>
              <a:cs typeface="Arial"/>
            </a:endParaRPr>
          </a:p>
          <a:p>
            <a:pPr marL="0" algn="just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 2. Положение о разработке, отборе, реализации и мониторинге проектов в целях </a:t>
            </a:r>
            <a:r>
              <a:rPr sz="2800" spc="10" dirty="0" err="1">
                <a:solidFill>
                  <a:srgbClr val="FFFFFF"/>
                </a:solidFill>
                <a:latin typeface="Arial"/>
                <a:cs typeface="Arial"/>
              </a:rPr>
              <a:t>реализации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планов</a:t>
            </a:r>
            <a:r>
              <a:rPr lang="ru-RU"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мероприятий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("дорожных карт") Национальной технологической инициативы;</a:t>
            </a:r>
            <a:endParaRPr sz="2800" dirty="0">
              <a:latin typeface="Arial"/>
              <a:cs typeface="Arial"/>
            </a:endParaRPr>
          </a:p>
          <a:p>
            <a:pPr marL="0" algn="just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 3. Правила предоставления субсидий из федерального бюджета на реализацию проектов в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целях</a:t>
            </a:r>
            <a:r>
              <a:rPr lang="ru-RU"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реализации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планов мероприятий ("дорожных карт") Национальной технологической инициативы.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80010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838200" y="0"/>
            <a:ext cx="163830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4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Учащиеся знакомятся с методами молекулярной биологии, которые сегодня используются учёным</a:t>
            </a:r>
            <a:r>
              <a:rPr lang="en-US" sz="4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и</a:t>
            </a:r>
            <a:r>
              <a:rPr lang="ru-RU" sz="4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ru-RU" sz="44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биоинженерами</a:t>
            </a:r>
            <a:endParaRPr lang="ru-RU" sz="4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E:\проф\фото\школьники в медико-генет консульт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9538" b="21602"/>
          <a:stretch/>
        </p:blipFill>
        <p:spPr bwMode="auto">
          <a:xfrm>
            <a:off x="3810000" y="2095500"/>
            <a:ext cx="9829799" cy="662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530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838200" y="0"/>
            <a:ext cx="16383000" cy="27084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4400" dirty="0" smtClean="0">
                <a:solidFill>
                  <a:srgbClr val="000099"/>
                </a:solidFill>
              </a:rPr>
              <a:t>Участники олимпиады погружаются в реализацию комплексных междисциплинарных проектов на стыке ключевых естественных наук: биологии, химии и физики с применением современных биоинженерных и </a:t>
            </a:r>
            <a:r>
              <a:rPr lang="ru-RU" sz="4400" dirty="0" err="1" smtClean="0">
                <a:solidFill>
                  <a:srgbClr val="000099"/>
                </a:solidFill>
              </a:rPr>
              <a:t>биоинформатических</a:t>
            </a:r>
            <a:r>
              <a:rPr lang="ru-RU" sz="4400" dirty="0" smtClean="0">
                <a:solidFill>
                  <a:srgbClr val="000099"/>
                </a:solidFill>
              </a:rPr>
              <a:t> подходов</a:t>
            </a:r>
            <a:endParaRPr lang="ru-RU" sz="4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:\Users\solty\Documents\CQsxwzarlgQ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62300"/>
            <a:ext cx="967740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530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838200" y="0"/>
            <a:ext cx="1638300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5400" cap="all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«Генетическая инженерия»- 8–9 классы</a:t>
            </a:r>
            <a:endParaRPr lang="ru-RU" sz="54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5400" cap="all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«Геномное редактирование»- 10-11классы</a:t>
            </a:r>
            <a:endParaRPr lang="ru-RU" sz="54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Рисунок 9" descr="C:\Users\solty\Documents\Screenshot_20200604-233221_Drive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028" t="3289" r="21304" b="2841"/>
          <a:stretch/>
        </p:blipFill>
        <p:spPr bwMode="auto">
          <a:xfrm>
            <a:off x="3124200" y="2171700"/>
            <a:ext cx="10668000" cy="701040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54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5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156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 rot="-5400000">
            <a:off x="15285514" y="2566818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57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009" y="8537895"/>
            <a:ext cx="720813" cy="720811"/>
          </a:xfrm>
          <a:prstGeom prst="rect">
            <a:avLst/>
          </a:prstGeom>
        </p:spPr>
      </p:pic>
      <p:pic>
        <p:nvPicPr>
          <p:cNvPr id="158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56797" y="8806597"/>
            <a:ext cx="275503" cy="183668"/>
          </a:xfrm>
          <a:prstGeom prst="rect">
            <a:avLst/>
          </a:prstGeom>
        </p:spPr>
      </p:pic>
      <p:sp>
        <p:nvSpPr>
          <p:cNvPr id="19457" name="Rectangle 1"/>
          <p:cNvSpPr>
            <a:spLocks noChangeArrowheads="1"/>
          </p:cNvSpPr>
          <p:nvPr/>
        </p:nvSpPr>
        <p:spPr bwMode="auto">
          <a:xfrm>
            <a:off x="2133600" y="423832"/>
            <a:ext cx="13716000" cy="8217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РАЗРАБОТЧИКИ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НГУ (Новосибирск), ИХБФМ СО РАН (Новосибирск)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ПАРТНЁРЫ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Хелснет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ЗАО «</a:t>
            </a:r>
            <a:r>
              <a:rPr kumimoji="0" lang="ru-RU" sz="32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Биокад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», Региональный центр «Альтаир» (Новосибирск), Фонд «Образование» (Новосибирск)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ССЫ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ЛКИ НА РЕСУРСЫ</a:t>
            </a: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Канал в </a:t>
            </a:r>
            <a:r>
              <a:rPr kumimoji="0" lang="ru-RU" sz="320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телеграме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 </a:t>
            </a:r>
            <a:r>
              <a:rPr kumimoji="0" lang="en-US" sz="3200" b="0" i="0" u="sng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teleg</a:t>
            </a: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run</a:t>
            </a:r>
            <a:r>
              <a:rPr kumimoji="0" lang="ru-RU" sz="3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r>
              <a:rPr kumimoji="0" lang="en-US" sz="3200" b="0" i="0" u="sng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geneng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Группы в ВК: </a:t>
            </a: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vk.com/</a:t>
            </a:r>
            <a:r>
              <a:rPr kumimoji="0" lang="en-US" sz="3200" b="0" i="0" u="sng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genengschool</a:t>
            </a: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https://vk.com/onti_genome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Сайт: </a:t>
            </a: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geneng.ru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Олимпиада</a:t>
            </a:r>
            <a:r>
              <a:rPr kumimoji="0" lang="en-US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НТИ: </a:t>
            </a: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nti-contest.ru/profiles/</a:t>
            </a:r>
            <a:r>
              <a:rPr kumimoji="0" lang="en-US" sz="3200" b="0" i="0" u="sng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gened</a:t>
            </a:r>
            <a:r>
              <a:rPr kumimoji="0" lang="en-US" sz="3200" b="0" i="0" u="sng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/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Письмо лауреату: </a:t>
            </a:r>
            <a:r>
              <a:rPr kumimoji="0" lang="ru-RU" sz="3200" b="0" i="0" u="sng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письмолауреату.рф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54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55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156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 rot="-5400000">
            <a:off x="15285514" y="2566818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57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009" y="8537895"/>
            <a:ext cx="720813" cy="720811"/>
          </a:xfrm>
          <a:prstGeom prst="rect">
            <a:avLst/>
          </a:prstGeom>
        </p:spPr>
      </p:pic>
      <p:pic>
        <p:nvPicPr>
          <p:cNvPr id="158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56797" y="8806597"/>
            <a:ext cx="275503" cy="183668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1143000" y="800100"/>
            <a:ext cx="15316200" cy="82484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4400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Отборочные этапы</a:t>
            </a:r>
          </a:p>
          <a:p>
            <a:endParaRPr lang="ru-RU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Первый отборочный этап. Классическая предметная олимпиада по биологии и химии для двух возрастных групп: 8–9 класс и 10–11 класс.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Второй отборочный этап. Участники решают более сложные задания междисциплинарного характера, которые помогают погрузиться в практики будущего и разобраться в финальной задаче.</a:t>
            </a:r>
          </a:p>
          <a:p>
            <a:endParaRPr lang="ru-RU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4400" cap="all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Заключительный этап</a:t>
            </a:r>
          </a:p>
          <a:p>
            <a:endParaRPr lang="ru-RU" sz="2800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Финальная задача для участников олимпиады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8–9 классов посвящена основным методам генетической инженерии. Участникам предстоит клонировать ген, провести трансформацию бактерий. </a:t>
            </a:r>
          </a:p>
          <a:p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10–11 классов посвящена анализу продуктов работы системы редактирования генома в культуре клеток. Участники проводят выделение ДНК, ПЦР фрагмента гена, </a:t>
            </a:r>
            <a:r>
              <a:rPr lang="ru-RU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секвенирование</a:t>
            </a:r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по </a:t>
            </a:r>
            <a:r>
              <a:rPr lang="ru-RU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Сэнгеру</a:t>
            </a:r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 В результате участники определят </a:t>
            </a:r>
            <a:r>
              <a:rPr lang="ru-RU" sz="280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РАМ-последовательность</a:t>
            </a:r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которая была использована для редактирования фрагмента ДНК. Работа в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UGENE</a:t>
            </a:r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 с базами данных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NCBI</a:t>
            </a:r>
            <a:r>
              <a:rPr lang="ru-RU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530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838200" y="0"/>
            <a:ext cx="1638300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ПОДГОТОВКА К ПРОФИЛЮ ОЛИМПИАДЫ НТИ «ГЕНОМНОЕ РЕДАКТИРОВАНИЕ»</a:t>
            </a:r>
          </a:p>
        </p:txBody>
      </p:sp>
      <p:sp>
        <p:nvSpPr>
          <p:cNvPr id="11" name="text 1"/>
          <p:cNvSpPr txBox="1"/>
          <p:nvPr/>
        </p:nvSpPr>
        <p:spPr>
          <a:xfrm>
            <a:off x="1066800" y="2247900"/>
            <a:ext cx="15316200" cy="68941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Спецкурсы:</a:t>
            </a:r>
            <a:endParaRPr lang="ru-RU" sz="3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Биополимеры. Нуклеиновые кислоты: ДНК, РНК</a:t>
            </a:r>
          </a:p>
          <a:p>
            <a:pPr lvl="0"/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Белки. Ферменты. ДНК – полимераза</a:t>
            </a:r>
          </a:p>
          <a:p>
            <a:pPr lvl="0"/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Репликация ДНК. ПЦР. </a:t>
            </a:r>
            <a:r>
              <a:rPr lang="ru-RU" sz="32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Сквенирование</a:t>
            </a:r>
            <a:endParaRPr lang="ru-RU" sz="3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Методы исследования биополимеров. Электрофорез</a:t>
            </a:r>
          </a:p>
          <a:p>
            <a:pPr lvl="0"/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Селекция, генная инженерия</a:t>
            </a:r>
          </a:p>
          <a:p>
            <a:pPr lvl="0"/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Вирусы</a:t>
            </a:r>
          </a:p>
          <a:p>
            <a:pPr lvl="0"/>
            <a:r>
              <a:rPr lang="ru-RU" sz="32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Биоинформатика</a:t>
            </a:r>
            <a:endParaRPr lang="ru-RU" sz="3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ru-RU" sz="3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200" b="1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9"/>
              </a:rPr>
              <a:t>Stepik</a:t>
            </a:r>
            <a:endParaRPr lang="ru-RU" sz="3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Курс «Молекулярная биология и генетика»</a:t>
            </a:r>
            <a:endParaRPr lang="ru-RU" sz="3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1"/>
              </a:rPr>
              <a:t>Курс «Биотехнологии: генная инженерия»</a:t>
            </a:r>
            <a:endParaRPr lang="ru-RU" sz="3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2"/>
              </a:rPr>
              <a:t>Курс «ГМО: технологии создания и применение»</a:t>
            </a:r>
            <a:endParaRPr lang="ru-RU" sz="3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200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3"/>
              </a:rPr>
              <a:t>Подкаст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3"/>
              </a:rPr>
              <a:t> UGENE (серия обучающих англоязычных видеоматериалов)</a:t>
            </a:r>
            <a:endParaRPr lang="ru-RU" sz="3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530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176362" y="5643838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838200" y="0"/>
            <a:ext cx="163830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БИОХАКАТОНЫ (ЛАБОРАТОРНЫЕ РАБОТЫ)</a:t>
            </a:r>
          </a:p>
        </p:txBody>
      </p:sp>
      <p:sp>
        <p:nvSpPr>
          <p:cNvPr id="11" name="text 1"/>
          <p:cNvSpPr txBox="1"/>
          <p:nvPr/>
        </p:nvSpPr>
        <p:spPr>
          <a:xfrm>
            <a:off x="990600" y="2705100"/>
            <a:ext cx="13792200" cy="64017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r>
              <a:rPr lang="ru-RU" sz="32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Хакатон</a:t>
            </a: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hack</a:t>
            </a: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+</a:t>
            </a:r>
            <a:r>
              <a:rPr lang="en-US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marathon</a:t>
            </a: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) – формат интенсивной разработки, в рамках которого команда специалистов из разных отраслей совместно работает над решением задачи или кейса, есть соревновательная составляющая (</a:t>
            </a:r>
            <a:r>
              <a:rPr lang="en-US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9"/>
              </a:rPr>
              <a:t>https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9"/>
              </a:rPr>
              <a:t>://</a:t>
            </a:r>
            <a:r>
              <a:rPr lang="en-US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9"/>
              </a:rPr>
              <a:t>www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9"/>
              </a:rPr>
              <a:t>.</a:t>
            </a:r>
            <a:r>
              <a:rPr lang="en-US" sz="3200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9"/>
              </a:rPr>
              <a:t>lektorium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9"/>
              </a:rPr>
              <a:t>.</a:t>
            </a:r>
            <a:r>
              <a:rPr lang="en-US" sz="3200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9"/>
              </a:rPr>
              <a:t>tv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9"/>
              </a:rPr>
              <a:t>/</a:t>
            </a:r>
            <a:r>
              <a:rPr lang="en-US" sz="3200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9"/>
              </a:rPr>
              <a:t>hakaton</a:t>
            </a: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https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://</a:t>
            </a:r>
            <a:r>
              <a:rPr lang="en-US" sz="3200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rb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.</a:t>
            </a:r>
            <a:r>
              <a:rPr lang="en-US" sz="3200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ru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/</a:t>
            </a:r>
            <a:r>
              <a:rPr lang="en-US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opinion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/</a:t>
            </a:r>
            <a:r>
              <a:rPr lang="en-US" sz="3200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hakaton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-</a:t>
            </a:r>
            <a:r>
              <a:rPr lang="en-US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v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-</a:t>
            </a:r>
            <a:r>
              <a:rPr lang="en-US" sz="3200" u="sng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shkole</a:t>
            </a:r>
            <a:r>
              <a:rPr lang="ru-RU" sz="3200" u="sng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  <a:hlinkClick r:id="rId10"/>
              </a:rPr>
              <a:t>/</a:t>
            </a: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)</a:t>
            </a:r>
          </a:p>
          <a:p>
            <a:endParaRPr lang="ru-RU" sz="32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Мастер –класс</a:t>
            </a: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–практическое занятие от эксперта в какой-либо области.</a:t>
            </a:r>
          </a:p>
          <a:p>
            <a:endParaRPr lang="ru-RU" sz="3200" b="1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3200" b="1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Биохакатон</a:t>
            </a:r>
            <a:r>
              <a:rPr lang="ru-RU" sz="3200" b="1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– однодневная или двухдневная программа, в ходе которой ребята выполняют практическое задание под руководством преподавателей. Для полноценного соревнования по генной инженерии формат «классического» </a:t>
            </a:r>
            <a:r>
              <a:rPr lang="ru-RU" sz="32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хакатона</a:t>
            </a: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не подходит.</a:t>
            </a:r>
            <a:endParaRPr lang="ru-RU" sz="3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9530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0" y="6286500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838200" y="0"/>
            <a:ext cx="16383000" cy="16619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НАБОРЫ ДЛЯ ПРОВЕДЕНИЯ БИОХАКАТОНОВ ОЛИМПИАДЫ НТИ</a:t>
            </a:r>
          </a:p>
        </p:txBody>
      </p:sp>
      <p:sp>
        <p:nvSpPr>
          <p:cNvPr id="11" name="text 1"/>
          <p:cNvSpPr txBox="1"/>
          <p:nvPr/>
        </p:nvSpPr>
        <p:spPr>
          <a:xfrm>
            <a:off x="914400" y="2400300"/>
            <a:ext cx="8686800" cy="59093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Определение резус-фактора человека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Определение пола человека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Определение гена метаболизма кофеина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Определение </a:t>
            </a:r>
            <a:r>
              <a:rPr lang="en-US" sz="32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Alu</a:t>
            </a: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–повторов и проверки закона Харди – </a:t>
            </a:r>
            <a:r>
              <a:rPr lang="ru-RU" sz="32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Вайнберга</a:t>
            </a:r>
            <a:endParaRPr lang="ru-RU" sz="3200" dirty="0" smtClean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Определение ДНК генетически модифицированных организмов в продуктах питания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Определение ДНК злаков в продуктах питания</a:t>
            </a:r>
          </a:p>
          <a:p>
            <a:pPr lvl="0" algn="just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Построение </a:t>
            </a:r>
            <a:r>
              <a:rPr lang="ru-RU" sz="32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рестрикционной</a:t>
            </a: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карты </a:t>
            </a:r>
            <a:r>
              <a:rPr lang="ru-RU" sz="3200" dirty="0" err="1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плазмидной</a:t>
            </a: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ДНК</a:t>
            </a:r>
            <a:endParaRPr lang="ru-RU" sz="3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C:\Users\solty\Documents\untitled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83" t="8372" r="21739" b="3722"/>
          <a:stretch/>
        </p:blipFill>
        <p:spPr bwMode="auto">
          <a:xfrm>
            <a:off x="10744200" y="2552700"/>
            <a:ext cx="6809478" cy="4724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6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6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0500"/>
            <a:ext cx="18288000" cy="10286999"/>
          </a:xfrm>
          <a:prstGeom prst="rect">
            <a:avLst/>
          </a:prstGeom>
        </p:spPr>
      </p:pic>
      <p:pic>
        <p:nvPicPr>
          <p:cNvPr id="70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538894" y="8537893"/>
            <a:ext cx="720812" cy="720812"/>
          </a:xfrm>
          <a:prstGeom prst="rect">
            <a:avLst/>
          </a:prstGeom>
        </p:spPr>
      </p:pic>
      <p:pic>
        <p:nvPicPr>
          <p:cNvPr id="71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1681" y="8806601"/>
            <a:ext cx="275503" cy="183669"/>
          </a:xfrm>
          <a:prstGeom prst="rect">
            <a:avLst/>
          </a:prstGeom>
        </p:spPr>
      </p:pic>
      <p:pic>
        <p:nvPicPr>
          <p:cNvPr id="72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0" y="6286500"/>
            <a:ext cx="2047040" cy="1931740"/>
          </a:xfrm>
          <a:prstGeom prst="rect">
            <a:avLst/>
          </a:prstGeom>
        </p:spPr>
      </p:pic>
      <p:pic>
        <p:nvPicPr>
          <p:cNvPr id="73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55914" y="742332"/>
            <a:ext cx="2047040" cy="1931740"/>
          </a:xfrm>
          <a:prstGeom prst="rect">
            <a:avLst/>
          </a:prstGeom>
        </p:spPr>
      </p:pic>
      <p:sp>
        <p:nvSpPr>
          <p:cNvPr id="9" name="text 1"/>
          <p:cNvSpPr txBox="1"/>
          <p:nvPr/>
        </p:nvSpPr>
        <p:spPr>
          <a:xfrm>
            <a:off x="838200" y="0"/>
            <a:ext cx="1638300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ПРОЕКТНАЯ ДЕЯТЕЛЬНОСТЬ</a:t>
            </a:r>
          </a:p>
        </p:txBody>
      </p:sp>
      <p:sp>
        <p:nvSpPr>
          <p:cNvPr id="11" name="text 1"/>
          <p:cNvSpPr txBox="1"/>
          <p:nvPr/>
        </p:nvSpPr>
        <p:spPr>
          <a:xfrm>
            <a:off x="1371600" y="1333500"/>
            <a:ext cx="6096000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Профильные смены</a:t>
            </a:r>
          </a:p>
          <a:p>
            <a:pPr lvl="0">
              <a:buFont typeface="Arial" pitchFamily="34" charset="0"/>
              <a:buChar char="•"/>
            </a:pPr>
            <a:r>
              <a:rPr lang="ru-RU" sz="3200" dirty="0" smtClean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 Конференции</a:t>
            </a:r>
            <a:endParaRPr lang="ru-RU" sz="32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 descr="C:\Users\solty\Documents\Screenshot_20200604-233334_Drive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567" t="3309" r="22843" b="4616"/>
          <a:stretch/>
        </p:blipFill>
        <p:spPr bwMode="auto">
          <a:xfrm>
            <a:off x="4419600" y="2476500"/>
            <a:ext cx="9829800" cy="713012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76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7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828800" y="723900"/>
            <a:ext cx="14663738" cy="61555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/>
                <a:cs typeface="Arial"/>
              </a:rPr>
              <a:t>ОЛИМПИАДА НАЦИОНАЛЬНОЙ</a:t>
            </a:r>
            <a:endParaRPr lang="ru-RU" sz="8000" dirty="0" smtClean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/>
                <a:cs typeface="Arial"/>
              </a:rPr>
              <a:t>ТЕХНОЛОГИЧЕСКОЙ</a:t>
            </a:r>
            <a:endParaRPr lang="ru-RU" sz="8000" dirty="0" smtClean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/>
                <a:cs typeface="Arial"/>
              </a:rPr>
              <a:t>ИНИЦИАТИВЫ</a:t>
            </a:r>
            <a:endParaRPr lang="ru-RU" sz="8000" dirty="0" smtClean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/>
                <a:cs typeface="Arial"/>
              </a:rPr>
              <a:t>NTI-CONTEST.RU</a:t>
            </a:r>
            <a:endParaRPr lang="ru-RU" sz="8000" dirty="0">
              <a:latin typeface="Arial"/>
              <a:cs typeface="Arial"/>
            </a:endParaRPr>
          </a:p>
        </p:txBody>
      </p:sp>
      <p:pic>
        <p:nvPicPr>
          <p:cNvPr id="78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>
            <a:off x="1905000" y="7429500"/>
            <a:ext cx="10067371" cy="2215991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Эксперт: Сарапульцева Екатерина Сергеевна,</a:t>
            </a:r>
            <a:endParaRPr sz="36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ассистент кафедры биологии и биотехнологии</a:t>
            </a:r>
            <a:endParaRPr sz="36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СурГУ, преподаватель дополнительного</a:t>
            </a:r>
            <a:endParaRPr sz="36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образования</a:t>
            </a:r>
            <a:endParaRPr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1"/>
          <p:cNvSpPr txBox="1"/>
          <p:nvPr/>
        </p:nvSpPr>
        <p:spPr>
          <a:xfrm rot="-5400000">
            <a:off x="15285514" y="2566818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79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009" y="8537892"/>
            <a:ext cx="720813" cy="720811"/>
          </a:xfrm>
          <a:prstGeom prst="rect">
            <a:avLst/>
          </a:prstGeom>
        </p:spPr>
      </p:pic>
      <p:pic>
        <p:nvPicPr>
          <p:cNvPr id="80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56797" y="8806600"/>
            <a:ext cx="275503" cy="18366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21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2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3"/>
          </a:xfrm>
          <a:prstGeom prst="rect">
            <a:avLst/>
          </a:prstGeom>
        </p:spPr>
      </p:pic>
      <p:pic>
        <p:nvPicPr>
          <p:cNvPr id="23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371600" y="4381500"/>
            <a:ext cx="7696200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50000"/>
              </a:lnSpc>
            </a:pPr>
            <a:r>
              <a:rPr sz="32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НТИ – ЭТО:</a:t>
            </a:r>
            <a:endParaRPr sz="32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50000"/>
              </a:lnSpc>
            </a:pPr>
            <a:r>
              <a:rPr sz="32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•</a:t>
            </a:r>
            <a:r>
              <a:rPr lang="ru-RU" sz="32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2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РЫНКИ </a:t>
            </a:r>
            <a:endParaRPr sz="32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50000"/>
              </a:lnSpc>
            </a:pPr>
            <a:r>
              <a:rPr sz="32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•</a:t>
            </a:r>
            <a:r>
              <a:rPr lang="ru-RU" sz="32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2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ТЕХНОЛОГИИ </a:t>
            </a:r>
            <a:r>
              <a:rPr sz="32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 БАРЬЕРЫ</a:t>
            </a:r>
            <a:endParaRPr sz="32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50000"/>
              </a:lnSpc>
            </a:pPr>
            <a:r>
              <a:rPr sz="32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•</a:t>
            </a:r>
            <a:r>
              <a:rPr lang="ru-RU" sz="32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32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ТАЛАНТЫ </a:t>
            </a:r>
            <a:r>
              <a:rPr sz="32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 ПРЕДПРИНИМАТЕЛИ</a:t>
            </a:r>
            <a:endParaRPr sz="32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r>
              <a:rPr lang="ru-RU" sz="32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• </a:t>
            </a:r>
            <a:r>
              <a:rPr sz="32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СЕРВИСЫ </a:t>
            </a:r>
            <a:r>
              <a:rPr sz="32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 СООБЩЕСТВА</a:t>
            </a:r>
            <a:endParaRPr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63000" y="3924300"/>
            <a:ext cx="8372476" cy="4629150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 rot="-5400000">
            <a:off x="15898566" y="2566816"/>
            <a:ext cx="3636830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295400" y="800100"/>
            <a:ext cx="14728006" cy="67710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4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НАЦИОНАЛЬНАЯ ТЕХНОЛОГИЧЕСКАЯ ИНИЦИАТИВА</a:t>
            </a:r>
            <a:endParaRPr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371600" y="1714500"/>
            <a:ext cx="14673816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/>
            <a:r>
              <a:rPr lang="ru-RU" sz="4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sz="4000" spc="1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олгосрочная</a:t>
            </a:r>
            <a:r>
              <a:rPr sz="4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40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программа по созданию новых рынков и </a:t>
            </a:r>
            <a:r>
              <a:rPr sz="4000" spc="1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обеспечению</a:t>
            </a:r>
            <a:r>
              <a:rPr sz="40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4000" spc="1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условий</a:t>
            </a:r>
            <a:r>
              <a:rPr lang="ru-RU" sz="4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4000" spc="1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sz="4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40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технологического лидерства России к 2035 году.</a:t>
            </a:r>
            <a:endParaRPr sz="4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"/>
            <a:ext cx="18288000" cy="10286996"/>
          </a:xfrm>
          <a:prstGeom prst="rect">
            <a:avLst/>
          </a:prstGeom>
        </p:spPr>
      </p:pic>
      <p:pic>
        <p:nvPicPr>
          <p:cNvPr id="82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6997"/>
          </a:xfrm>
          <a:prstGeom prst="rect">
            <a:avLst/>
          </a:prstGeom>
        </p:spPr>
      </p:pic>
      <p:pic>
        <p:nvPicPr>
          <p:cNvPr id="8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26351" y="0"/>
            <a:ext cx="9361649" cy="10286027"/>
          </a:xfrm>
          <a:prstGeom prst="rect">
            <a:avLst/>
          </a:prstGeom>
        </p:spPr>
      </p:pic>
      <p:pic>
        <p:nvPicPr>
          <p:cNvPr id="84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85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6"/>
            <a:ext cx="992689" cy="1940984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714293" y="1667464"/>
            <a:ext cx="9508326" cy="29206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729" spc="10" dirty="0">
                <a:solidFill>
                  <a:srgbClr val="FFFFFF"/>
                </a:solidFill>
                <a:latin typeface="Arial"/>
                <a:cs typeface="Arial"/>
              </a:rPr>
              <a:t>Олимпиада национальной </a:t>
            </a:r>
            <a:endParaRPr sz="57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5429" spc="10" dirty="0">
                <a:solidFill>
                  <a:srgbClr val="FFFFFF"/>
                </a:solidFill>
                <a:latin typeface="Arial"/>
                <a:cs typeface="Arial"/>
              </a:rPr>
              <a:t>технологической инициативы</a:t>
            </a:r>
            <a:endParaRPr sz="54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7200" spc="10" dirty="0">
                <a:solidFill>
                  <a:srgbClr val="FFFFFF"/>
                </a:solidFill>
                <a:latin typeface="Arial"/>
                <a:cs typeface="Arial"/>
              </a:rPr>
              <a:t>nti-contest.ru</a:t>
            </a:r>
            <a:endParaRPr sz="72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676400" y="5219700"/>
            <a:ext cx="3383333" cy="9592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189" spc="10" dirty="0">
                <a:solidFill>
                  <a:srgbClr val="FFFFFF"/>
                </a:solidFill>
                <a:latin typeface="Arial"/>
                <a:cs typeface="Arial"/>
              </a:rPr>
              <a:t>«Природа»</a:t>
            </a:r>
            <a:endParaRPr sz="51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 rot="-5400000">
            <a:off x="15996712" y="2566819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524000" y="7200900"/>
            <a:ext cx="8953707" cy="18466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Многопрофильная командная инженерная </a:t>
            </a:r>
            <a:r>
              <a:rPr sz="2400" spc="1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олимпиада</a:t>
            </a:r>
            <a:r>
              <a:rPr sz="24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 </a:t>
            </a:r>
            <a:endParaRPr lang="ru-RU" sz="2400" spc="10" dirty="0" smtClean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2400" spc="1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для</a:t>
            </a:r>
            <a:r>
              <a:rPr sz="24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00" spc="10" dirty="0" err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школьников</a:t>
            </a:r>
            <a:r>
              <a:rPr sz="24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9-11</a:t>
            </a:r>
            <a:r>
              <a:rPr lang="ru-RU" sz="24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400" spc="1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классов</a:t>
            </a:r>
            <a:r>
              <a:rPr sz="24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:</a:t>
            </a:r>
            <a:endParaRPr sz="24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Всероссийский охват</a:t>
            </a:r>
            <a:endParaRPr sz="24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Кейсы и технологические задачи</a:t>
            </a:r>
            <a:endParaRPr sz="24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Бонус к поступлению в ВУЗы (100 баллов ЕГЭ)</a:t>
            </a:r>
            <a:endParaRPr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8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8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8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pic>
        <p:nvPicPr>
          <p:cNvPr id="9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63523" y="2248067"/>
            <a:ext cx="6315075" cy="53435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16072914" y="2566816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404384" y="1095015"/>
            <a:ext cx="8053384" cy="9592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039" spc="10" dirty="0">
                <a:solidFill>
                  <a:srgbClr val="FFFFFF"/>
                </a:solidFill>
                <a:latin typeface="Arial"/>
                <a:cs typeface="Arial"/>
              </a:rPr>
              <a:t>Профили Олимпиады НТИ</a:t>
            </a:r>
            <a:endParaRPr sz="50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404384" y="2047595"/>
            <a:ext cx="3507149" cy="5594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30" spc="10" dirty="0">
                <a:solidFill>
                  <a:srgbClr val="FFFFFF"/>
                </a:solidFill>
                <a:latin typeface="Arial"/>
                <a:cs typeface="Arial"/>
              </a:rPr>
              <a:t>Кластер «Природа»</a:t>
            </a:r>
            <a:endParaRPr sz="30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0763523" y="7997844"/>
            <a:ext cx="4894326" cy="16454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Автоклавы,</a:t>
            </a:r>
            <a:endParaRPr sz="3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анализ снимков,</a:t>
            </a:r>
            <a:endParaRPr sz="3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дополненная реальность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404384" y="3792282"/>
            <a:ext cx="8879055" cy="276934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Новые технологии изменяют мир</a:t>
            </a:r>
            <a:endParaRPr sz="3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170" spc="10" dirty="0">
                <a:solidFill>
                  <a:srgbClr val="FFFFFF"/>
                </a:solidFill>
                <a:latin typeface="Arial"/>
                <a:cs typeface="Arial"/>
              </a:rPr>
              <a:t>вокруг: мы учимся понимать Землю на основе</a:t>
            </a:r>
            <a:endParaRPr sz="31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анализа данных, изменяем вид</a:t>
            </a:r>
            <a:endParaRPr sz="3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окружающей среды с помощью AR,  об этом</a:t>
            </a:r>
            <a:endParaRPr sz="320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— кластер Олимпиады НТИ «Экология»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92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9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94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pic>
        <p:nvPicPr>
          <p:cNvPr id="95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5801" y="2925782"/>
            <a:ext cx="15970549" cy="5674640"/>
          </a:xfrm>
          <a:prstGeom prst="rect">
            <a:avLst/>
          </a:prstGeom>
        </p:spPr>
      </p:pic>
      <p:pic>
        <p:nvPicPr>
          <p:cNvPr id="96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2271" y="2594204"/>
            <a:ext cx="9839325" cy="6324600"/>
          </a:xfrm>
          <a:prstGeom prst="rect">
            <a:avLst/>
          </a:prstGeom>
        </p:spPr>
      </p:pic>
      <p:pic>
        <p:nvPicPr>
          <p:cNvPr id="97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153944" y="2867263"/>
            <a:ext cx="5838826" cy="56102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15996714" y="2566816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371600" y="647700"/>
            <a:ext cx="8611765" cy="9592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279" spc="10" dirty="0">
                <a:solidFill>
                  <a:srgbClr val="FFFFFF"/>
                </a:solidFill>
                <a:latin typeface="Arial"/>
                <a:cs typeface="Arial"/>
              </a:rPr>
              <a:t>Биотех: Агробиотехнологии</a:t>
            </a:r>
            <a:endParaRPr sz="52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371600" y="1714500"/>
            <a:ext cx="10327181" cy="55946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90" spc="10" dirty="0">
                <a:solidFill>
                  <a:srgbClr val="FFFFFF"/>
                </a:solidFill>
                <a:latin typeface="Arial"/>
                <a:cs typeface="Arial"/>
              </a:rPr>
              <a:t>Технология будущего – экономичное производство еды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143001" y="8741246"/>
            <a:ext cx="16763999" cy="110799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just">
              <a:lnSpc>
                <a:spcPct val="100000"/>
              </a:lnSpc>
            </a:pP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Голод был вечным спутником человека. Только в ХХ веке большинству россиян стало хватать еды. </a:t>
            </a:r>
            <a:endParaRPr lang="ru-RU" sz="2400" spc="1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0" algn="just">
              <a:lnSpc>
                <a:spcPct val="100000"/>
              </a:lnSpc>
            </a:pPr>
            <a:r>
              <a:rPr sz="2400" spc="10" dirty="0" err="1" smtClean="0">
                <a:solidFill>
                  <a:srgbClr val="FFFFFF"/>
                </a:solidFill>
                <a:latin typeface="Arial"/>
                <a:cs typeface="Arial"/>
              </a:rPr>
              <a:t>Более</a:t>
            </a:r>
            <a:r>
              <a:rPr sz="24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того: </a:t>
            </a:r>
            <a:r>
              <a:rPr sz="2400" spc="10" dirty="0" err="1" smtClean="0">
                <a:solidFill>
                  <a:srgbClr val="FFFFFF"/>
                </a:solidFill>
                <a:latin typeface="Arial"/>
                <a:cs typeface="Arial"/>
              </a:rPr>
              <a:t>если</a:t>
            </a:r>
            <a:r>
              <a:rPr lang="ru-RU" sz="24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" dirty="0" err="1" smtClean="0">
                <a:solidFill>
                  <a:srgbClr val="FFFFFF"/>
                </a:solidFill>
                <a:latin typeface="Arial"/>
                <a:cs typeface="Arial"/>
              </a:rPr>
              <a:t>раньше</a:t>
            </a:r>
            <a:r>
              <a:rPr sz="24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производством еды занималось до 90% всех людей, сейчас в сельском хозяйстве </a:t>
            </a:r>
            <a:r>
              <a:rPr sz="2400" spc="10" dirty="0" err="1">
                <a:solidFill>
                  <a:srgbClr val="FFFFFF"/>
                </a:solidFill>
                <a:latin typeface="Arial"/>
                <a:cs typeface="Arial"/>
              </a:rPr>
              <a:t>развитых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" dirty="0" err="1" smtClean="0">
                <a:solidFill>
                  <a:srgbClr val="FFFFFF"/>
                </a:solidFill>
                <a:latin typeface="Arial"/>
                <a:cs typeface="Arial"/>
              </a:rPr>
              <a:t>стран</a:t>
            </a:r>
            <a:r>
              <a:rPr lang="ru-RU" sz="24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400" spc="10" dirty="0" err="1" smtClean="0">
                <a:solidFill>
                  <a:srgbClr val="F2D16A"/>
                </a:solidFill>
                <a:latin typeface="Arial"/>
                <a:cs typeface="Arial"/>
              </a:rPr>
              <a:t>занято</a:t>
            </a:r>
            <a:r>
              <a:rPr sz="2400" spc="10" dirty="0" smtClean="0">
                <a:solidFill>
                  <a:srgbClr val="F2D16A"/>
                </a:solidFill>
                <a:latin typeface="Arial"/>
                <a:cs typeface="Arial"/>
              </a:rPr>
              <a:t> </a:t>
            </a:r>
            <a:r>
              <a:rPr sz="2400" spc="10" dirty="0">
                <a:solidFill>
                  <a:srgbClr val="F2D16A"/>
                </a:solidFill>
                <a:latin typeface="Arial"/>
                <a:cs typeface="Arial"/>
              </a:rPr>
              <a:t>меньше 10% населения.</a:t>
            </a:r>
            <a:r>
              <a:rPr sz="2400" spc="10" dirty="0">
                <a:solidFill>
                  <a:srgbClr val="FFFFFF"/>
                </a:solidFill>
                <a:latin typeface="Arial"/>
                <a:cs typeface="Arial"/>
              </a:rPr>
              <a:t> Но места под посадки по-прежнему не хватает. Не хватает и воды.</a:t>
            </a:r>
            <a:endParaRPr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99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0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101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295400" y="3390900"/>
            <a:ext cx="10863816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just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Проектирование и оптимизация аквапонных установок,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создание</a:t>
            </a:r>
            <a:r>
              <a:rPr lang="ru-RU"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оптимальных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условий для выращивания растений и </a:t>
            </a:r>
            <a:r>
              <a:rPr sz="2800" spc="10" dirty="0" err="1">
                <a:solidFill>
                  <a:srgbClr val="FFFFFF"/>
                </a:solidFill>
                <a:latin typeface="Arial"/>
                <a:cs typeface="Arial"/>
              </a:rPr>
              <a:t>аквакультуры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автоматизация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предложенных установок.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295400" y="5143500"/>
            <a:ext cx="10787616" cy="21544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just">
              <a:lnSpc>
                <a:spcPct val="100000"/>
              </a:lnSpc>
            </a:pP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Выделение</a:t>
            </a:r>
            <a:r>
              <a:rPr lang="ru-RU"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оптимальных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штаммов бактерий в биофильтре аквапонных систем и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определение</a:t>
            </a:r>
            <a:r>
              <a:rPr lang="ru-RU"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ключевых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генов, определяющих важные промысловые характеристики растений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(например, акклиматизация, скорость роста, и т.д.) и аквакультуры.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404384" y="7585957"/>
            <a:ext cx="4183005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Включен в список РСОШ</a:t>
            </a:r>
            <a:endParaRPr sz="2800">
              <a:latin typeface="Arial"/>
              <a:cs typeface="Arial"/>
            </a:endParaRPr>
          </a:p>
        </p:txBody>
      </p:sp>
      <p:pic>
        <p:nvPicPr>
          <p:cNvPr id="102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4384" y="8182987"/>
            <a:ext cx="2666999" cy="723900"/>
          </a:xfrm>
          <a:prstGeom prst="rect">
            <a:avLst/>
          </a:prstGeom>
        </p:spPr>
      </p:pic>
      <p:pic>
        <p:nvPicPr>
          <p:cNvPr id="103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4384" y="9145340"/>
            <a:ext cx="1571625" cy="752475"/>
          </a:xfrm>
          <a:prstGeom prst="rect">
            <a:avLst/>
          </a:prstGeom>
        </p:spPr>
      </p:pic>
      <p:pic>
        <p:nvPicPr>
          <p:cNvPr id="104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64003" y="8182987"/>
            <a:ext cx="2324100" cy="723900"/>
          </a:xfrm>
          <a:prstGeom prst="rect">
            <a:avLst/>
          </a:prstGeom>
        </p:spPr>
      </p:pic>
      <p:pic>
        <p:nvPicPr>
          <p:cNvPr id="105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1023" y="9145340"/>
            <a:ext cx="1181100" cy="752475"/>
          </a:xfrm>
          <a:prstGeom prst="rect">
            <a:avLst/>
          </a:prstGeom>
        </p:spPr>
      </p:pic>
      <p:pic>
        <p:nvPicPr>
          <p:cNvPr id="106" name="Imag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97859" y="9173075"/>
            <a:ext cx="809625" cy="733425"/>
          </a:xfrm>
          <a:prstGeom prst="rect">
            <a:avLst/>
          </a:prstGeom>
        </p:spPr>
      </p:pic>
      <p:pic>
        <p:nvPicPr>
          <p:cNvPr id="107" name="Image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8488" y="9173075"/>
            <a:ext cx="733425" cy="733425"/>
          </a:xfrm>
          <a:prstGeom prst="rect">
            <a:avLst/>
          </a:prstGeom>
        </p:spPr>
      </p:pic>
      <p:pic>
        <p:nvPicPr>
          <p:cNvPr id="108" name="Image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0025" y="8177147"/>
            <a:ext cx="2971800" cy="1724025"/>
          </a:xfrm>
          <a:prstGeom prst="rect">
            <a:avLst/>
          </a:prstGeom>
        </p:spPr>
      </p:pic>
      <p:pic>
        <p:nvPicPr>
          <p:cNvPr id="109" name="Image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439965" y="1869472"/>
            <a:ext cx="4239104" cy="4990818"/>
          </a:xfrm>
          <a:prstGeom prst="rect">
            <a:avLst/>
          </a:prstGeom>
        </p:spPr>
      </p:pic>
      <p:pic>
        <p:nvPicPr>
          <p:cNvPr id="110" name="Image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976294" y="1601147"/>
            <a:ext cx="5286374" cy="5553075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 rot="-5400000">
            <a:off x="16054139" y="2566810"/>
            <a:ext cx="3636829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371600" y="723900"/>
            <a:ext cx="2707601" cy="9233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Биотех:</a:t>
            </a:r>
            <a:endParaRPr sz="6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371600" y="1790700"/>
            <a:ext cx="7514429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подпрофиль «Агробиотехнологии»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371600" y="2628900"/>
            <a:ext cx="7331302" cy="43088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ЗАДАЧА, КОТОРУЮ ПРЕДСТОИТ РЕШИТЬ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9" name="text 1"/>
          <p:cNvSpPr txBox="1"/>
          <p:nvPr/>
        </p:nvSpPr>
        <p:spPr>
          <a:xfrm>
            <a:off x="11430000" y="7962900"/>
            <a:ext cx="3296159" cy="12926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Отборочные этапы: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химия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биология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10" name="text 1"/>
          <p:cNvSpPr txBox="1"/>
          <p:nvPr/>
        </p:nvSpPr>
        <p:spPr>
          <a:xfrm>
            <a:off x="15163800" y="7962900"/>
            <a:ext cx="2002151" cy="12926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Рынки НТИ: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HealthNet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FoodNet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"/>
            <a:ext cx="18288000" cy="10286993"/>
          </a:xfrm>
          <a:prstGeom prst="rect">
            <a:avLst/>
          </a:prstGeom>
        </p:spPr>
      </p:pic>
      <p:pic>
        <p:nvPicPr>
          <p:cNvPr id="112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"/>
            <a:ext cx="18288000" cy="10286994"/>
          </a:xfrm>
          <a:prstGeom prst="rect">
            <a:avLst/>
          </a:prstGeom>
        </p:spPr>
      </p:pic>
      <p:pic>
        <p:nvPicPr>
          <p:cNvPr id="113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114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8"/>
            <a:ext cx="992689" cy="194098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371600" y="1028700"/>
            <a:ext cx="6527493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Состав команды — 5 человек:</a:t>
            </a:r>
            <a:endParaRPr sz="3600" dirty="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371600" y="2400300"/>
            <a:ext cx="1036320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- 2 биолога (подбор биоты, анализ климатических условий и</a:t>
            </a:r>
            <a:endParaRPr sz="32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состояния человека, влияния различных факторов на состояние здоровья</a:t>
            </a:r>
            <a:endParaRPr sz="32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человека, лабораторная работа).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548387" y="5819777"/>
            <a:ext cx="10948414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- 2 инженера (сборка и подключение системы,</a:t>
            </a:r>
            <a:endParaRPr sz="32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устранение неисправностей в подключении, расчёты теплового и</a:t>
            </a:r>
            <a:endParaRPr sz="32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энергетического баланса системы, монтаж модулей, обработка</a:t>
            </a:r>
            <a:endParaRPr sz="32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результатов).</a:t>
            </a:r>
            <a:endParaRPr sz="3200" dirty="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 rot="-5400000">
            <a:off x="16054140" y="2566816"/>
            <a:ext cx="3636828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15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8083" y="5471406"/>
            <a:ext cx="4181475" cy="383065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"/>
            <a:ext cx="18288000" cy="10286993"/>
          </a:xfrm>
          <a:prstGeom prst="rect">
            <a:avLst/>
          </a:prstGeom>
        </p:spPr>
      </p:pic>
      <p:pic>
        <p:nvPicPr>
          <p:cNvPr id="117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6"/>
            <a:ext cx="18288000" cy="10286994"/>
          </a:xfrm>
          <a:prstGeom prst="rect">
            <a:avLst/>
          </a:prstGeom>
        </p:spPr>
      </p:pic>
      <p:pic>
        <p:nvPicPr>
          <p:cNvPr id="118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119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8"/>
            <a:ext cx="992689" cy="194098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133600" y="3009900"/>
            <a:ext cx="2880353" cy="5596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180" spc="10" dirty="0">
                <a:solidFill>
                  <a:srgbClr val="FFFFFF"/>
                </a:solidFill>
                <a:latin typeface="Arial"/>
                <a:cs typeface="Arial"/>
              </a:rPr>
              <a:t>Базовая школа</a:t>
            </a:r>
            <a:endParaRPr sz="3100" dirty="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2057400" y="3848100"/>
            <a:ext cx="4079002" cy="517064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Ботаника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Строение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Разнообразие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Зоология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Строение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Разнообразие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Грибы, лишайники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Бактерии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Основы химии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Строение веществ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Неорганическая химия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- Органическая химия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 rot="-5400000">
            <a:off x="16054140" y="2566816"/>
            <a:ext cx="3636828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7772400" y="3009900"/>
            <a:ext cx="2092678" cy="5596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030" spc="10" dirty="0">
                <a:solidFill>
                  <a:srgbClr val="FFFFFF"/>
                </a:solidFill>
                <a:latin typeface="Arial"/>
                <a:cs typeface="Arial"/>
              </a:rPr>
              <a:t>РМЦ/СурГУ</a:t>
            </a:r>
            <a:endParaRPr sz="3000" dirty="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7696200" y="4076700"/>
            <a:ext cx="5477012" cy="258532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•Физиология растений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•Микробиология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•Работа с лабораторным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оборудованием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•Биохимия растений и животных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•Молекулярная биология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2099454" y="1416579"/>
            <a:ext cx="8318744" cy="9592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279" spc="10" dirty="0">
                <a:solidFill>
                  <a:srgbClr val="FFFFFF"/>
                </a:solidFill>
                <a:latin typeface="Arial"/>
                <a:cs typeface="Arial"/>
              </a:rPr>
              <a:t>Тематическая  Подготовка</a:t>
            </a:r>
            <a:endParaRPr sz="5200">
              <a:latin typeface="Arial"/>
              <a:cs typeface="Arial"/>
            </a:endParaRPr>
          </a:p>
        </p:txBody>
      </p:sp>
      <p:pic>
        <p:nvPicPr>
          <p:cNvPr id="120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8083" y="5471406"/>
            <a:ext cx="4181475" cy="3830658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24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3"/>
          </a:xfrm>
          <a:prstGeom prst="rect">
            <a:avLst/>
          </a:prstGeom>
        </p:spPr>
      </p:pic>
      <p:pic>
        <p:nvPicPr>
          <p:cNvPr id="125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4"/>
            <a:ext cx="992689" cy="194098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676400" y="1974890"/>
            <a:ext cx="13511750" cy="3016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•Навыки работы с измерительным оборудованием и датчиками.</a:t>
            </a:r>
            <a:endParaRPr sz="28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•Навыки работы с компьютером.</a:t>
            </a:r>
            <a:endParaRPr sz="28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•Навыки описания алгоритмов при помощи блок-схем.</a:t>
            </a:r>
            <a:endParaRPr sz="28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•Навыки работы с лабораторным оборудованием в </a:t>
            </a:r>
            <a:r>
              <a:rPr sz="2800" spc="1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области</a:t>
            </a:r>
            <a:r>
              <a:rPr lang="ru-RU" sz="28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микробиологии</a:t>
            </a:r>
            <a:r>
              <a:rPr sz="28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</a:t>
            </a:r>
            <a:endParaRPr sz="28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•Навыки работы с биологическими объектами.</a:t>
            </a:r>
            <a:endParaRPr sz="28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•Содержание компетенции WorldSkills «Лабораторный химический анализ»,</a:t>
            </a:r>
            <a:endParaRPr sz="2800" dirty="0">
              <a:latin typeface="Arial" pitchFamily="34" charset="0"/>
              <a:cs typeface="Arial" pitchFamily="34" charset="0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«Холодильная техника и системы кондиционирования», «Электроника».</a:t>
            </a:r>
            <a:endParaRPr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6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668083" y="5471403"/>
            <a:ext cx="4181475" cy="3830657"/>
          </a:xfrm>
          <a:prstGeom prst="rect">
            <a:avLst/>
          </a:prstGeom>
        </p:spPr>
      </p:pic>
      <p:sp>
        <p:nvSpPr>
          <p:cNvPr id="3" name="text 1"/>
          <p:cNvSpPr txBox="1"/>
          <p:nvPr/>
        </p:nvSpPr>
        <p:spPr>
          <a:xfrm rot="-5400000">
            <a:off x="16054140" y="2566816"/>
            <a:ext cx="3636828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828800" y="6896100"/>
            <a:ext cx="7145482" cy="129266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•Моделирование, конструирование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•Работа в команде, </a:t>
            </a:r>
            <a:r>
              <a:rPr sz="2800" spc="10" dirty="0" err="1">
                <a:solidFill>
                  <a:srgbClr val="FFFFFF"/>
                </a:solidFill>
                <a:latin typeface="Arial"/>
                <a:cs typeface="Arial"/>
              </a:rPr>
              <a:t>распределение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ролей</a:t>
            </a:r>
            <a:endParaRPr sz="28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•Поиск информации в интернете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728250" y="667194"/>
            <a:ext cx="3553313" cy="95920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289" spc="10" dirty="0">
                <a:solidFill>
                  <a:srgbClr val="FFFFFF"/>
                </a:solidFill>
                <a:latin typeface="Arial"/>
                <a:cs typeface="Arial"/>
              </a:rPr>
              <a:t>HARD SKILLS</a:t>
            </a:r>
            <a:endParaRPr sz="42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752600" y="5753100"/>
            <a:ext cx="3397947" cy="9592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4229" spc="10" dirty="0">
                <a:solidFill>
                  <a:srgbClr val="FFFFFF"/>
                </a:solidFill>
                <a:latin typeface="Arial"/>
                <a:cs typeface="Arial"/>
              </a:rPr>
              <a:t>SOFT SKILLS</a:t>
            </a:r>
            <a:endParaRPr sz="42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8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29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3"/>
          </a:xfrm>
          <a:prstGeom prst="rect">
            <a:avLst/>
          </a:prstGeom>
        </p:spPr>
      </p:pic>
      <p:pic>
        <p:nvPicPr>
          <p:cNvPr id="130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4"/>
            <a:ext cx="992689" cy="1940983"/>
          </a:xfrm>
          <a:prstGeom prst="rect">
            <a:avLst/>
          </a:prstGeom>
        </p:spPr>
      </p:pic>
      <p:pic>
        <p:nvPicPr>
          <p:cNvPr id="131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036" y="1392449"/>
            <a:ext cx="14685100" cy="7517039"/>
          </a:xfrm>
          <a:prstGeom prst="rect">
            <a:avLst/>
          </a:prstGeom>
        </p:spPr>
      </p:pic>
      <p:pic>
        <p:nvPicPr>
          <p:cNvPr id="132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9784" y="373441"/>
            <a:ext cx="14306550" cy="9544049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16066842" y="2566816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34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"/>
            <a:ext cx="18288000" cy="10286998"/>
          </a:xfrm>
          <a:prstGeom prst="rect">
            <a:avLst/>
          </a:prstGeom>
        </p:spPr>
      </p:pic>
      <p:pic>
        <p:nvPicPr>
          <p:cNvPr id="135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3"/>
          </a:xfrm>
          <a:prstGeom prst="rect">
            <a:avLst/>
          </a:prstGeom>
        </p:spPr>
      </p:pic>
      <p:pic>
        <p:nvPicPr>
          <p:cNvPr id="136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5"/>
            <a:ext cx="992689" cy="1940983"/>
          </a:xfrm>
          <a:prstGeom prst="rect">
            <a:avLst/>
          </a:prstGeom>
        </p:spPr>
      </p:pic>
      <p:pic>
        <p:nvPicPr>
          <p:cNvPr id="137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75549" y="4134430"/>
            <a:ext cx="7493149" cy="5657601"/>
          </a:xfrm>
          <a:prstGeom prst="rect">
            <a:avLst/>
          </a:prstGeom>
        </p:spPr>
      </p:pic>
      <p:pic>
        <p:nvPicPr>
          <p:cNvPr id="138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0268" y="1028702"/>
            <a:ext cx="15956817" cy="5778531"/>
          </a:xfrm>
          <a:prstGeom prst="rect">
            <a:avLst/>
          </a:prstGeom>
        </p:spPr>
      </p:pic>
      <p:pic>
        <p:nvPicPr>
          <p:cNvPr id="139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02403" y="1278794"/>
            <a:ext cx="7827887" cy="5227845"/>
          </a:xfrm>
          <a:prstGeom prst="rect">
            <a:avLst/>
          </a:prstGeom>
        </p:spPr>
      </p:pic>
      <p:pic>
        <p:nvPicPr>
          <p:cNvPr id="140" name="Image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0674" y="1278794"/>
            <a:ext cx="7837140" cy="5227845"/>
          </a:xfrm>
          <a:prstGeom prst="rect">
            <a:avLst/>
          </a:prstGeom>
        </p:spPr>
      </p:pic>
      <p:pic>
        <p:nvPicPr>
          <p:cNvPr id="141" name="Image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45104" y="4832686"/>
            <a:ext cx="7133924" cy="476520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16155186" y="2566820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4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4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3"/>
          </a:xfrm>
          <a:prstGeom prst="rect">
            <a:avLst/>
          </a:prstGeom>
        </p:spPr>
      </p:pic>
      <p:pic>
        <p:nvPicPr>
          <p:cNvPr id="145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pic>
        <p:nvPicPr>
          <p:cNvPr id="146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618685" y="6799019"/>
            <a:ext cx="2847976" cy="284797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16055798" y="2566814"/>
            <a:ext cx="3636830" cy="39110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981200" y="952500"/>
            <a:ext cx="14269484" cy="123110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8000" spc="10" dirty="0">
                <a:solidFill>
                  <a:srgbClr val="FFFFFF"/>
                </a:solidFill>
                <a:latin typeface="Arial"/>
                <a:cs typeface="Arial"/>
              </a:rPr>
              <a:t>ПОРТАЛ  ОЛИМПИАДЫ НТИ:</a:t>
            </a:r>
            <a:endParaRPr sz="80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5181600" y="3009900"/>
            <a:ext cx="8784008" cy="923330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0" spc="10" dirty="0">
                <a:solidFill>
                  <a:srgbClr val="FFFFFF"/>
                </a:solidFill>
                <a:latin typeface="Arial"/>
                <a:cs typeface="Arial"/>
              </a:rPr>
              <a:t>WWW.NTI-CONTEST.RU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2057400" y="6057900"/>
            <a:ext cx="5964133" cy="184665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6000" spc="10" dirty="0">
                <a:solidFill>
                  <a:srgbClr val="FFFFFF"/>
                </a:solidFill>
                <a:latin typeface="Arial"/>
                <a:cs typeface="Arial"/>
              </a:rPr>
              <a:t>ВКонтакте: </a:t>
            </a:r>
            <a:endParaRPr lang="ru-RU" sz="6000" spc="1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6000" spc="10" dirty="0" smtClean="0">
                <a:solidFill>
                  <a:srgbClr val="FFFFFF"/>
                </a:solidFill>
                <a:latin typeface="Arial"/>
                <a:cs typeface="Arial"/>
              </a:rPr>
              <a:t>vk.com/</a:t>
            </a:r>
            <a:r>
              <a:rPr sz="6000" spc="10" dirty="0" err="1" smtClean="0">
                <a:solidFill>
                  <a:srgbClr val="FFFFFF"/>
                </a:solidFill>
                <a:latin typeface="Arial"/>
                <a:cs typeface="Arial"/>
              </a:rPr>
              <a:t>nticontest</a:t>
            </a:r>
            <a:endParaRPr sz="6000" dirty="0">
              <a:latin typeface="Arial"/>
              <a:cs typeface="Arial"/>
            </a:endParaRPr>
          </a:p>
        </p:txBody>
      </p:sp>
      <p:sp>
        <p:nvSpPr>
          <p:cNvPr id="8" name="text 1"/>
          <p:cNvSpPr txBox="1"/>
          <p:nvPr/>
        </p:nvSpPr>
        <p:spPr>
          <a:xfrm>
            <a:off x="10829970" y="5954474"/>
            <a:ext cx="4518580" cy="592877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50" spc="10" dirty="0">
                <a:solidFill>
                  <a:srgbClr val="FFFFFF"/>
                </a:solidFill>
                <a:latin typeface="Arial"/>
                <a:cs typeface="Arial"/>
              </a:rPr>
              <a:t>анкета обратной связи: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"/>
            <a:ext cx="18288000" cy="10286996"/>
          </a:xfrm>
          <a:prstGeom prst="rect">
            <a:avLst/>
          </a:prstGeom>
        </p:spPr>
      </p:pic>
      <p:pic>
        <p:nvPicPr>
          <p:cNvPr id="26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"/>
            <a:ext cx="18288000" cy="10286997"/>
          </a:xfrm>
          <a:prstGeom prst="rect">
            <a:avLst/>
          </a:prstGeom>
        </p:spPr>
      </p:pic>
      <p:pic>
        <p:nvPicPr>
          <p:cNvPr id="27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28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6"/>
            <a:ext cx="992689" cy="1940984"/>
          </a:xfrm>
          <a:prstGeom prst="rect">
            <a:avLst/>
          </a:prstGeom>
        </p:spPr>
      </p:pic>
      <p:pic>
        <p:nvPicPr>
          <p:cNvPr id="29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04469" y="0"/>
            <a:ext cx="14678026" cy="10287000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15996712" y="2566819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5943600" y="419100"/>
            <a:ext cx="6591420" cy="123110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lang="ru-RU" sz="8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М</a:t>
            </a:r>
            <a:r>
              <a:rPr sz="8000" spc="10" dirty="0" err="1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атрица</a:t>
            </a:r>
            <a:r>
              <a:rPr sz="8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8000" spc="1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НТИ</a:t>
            </a:r>
            <a:endParaRPr sz="8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ag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43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44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3"/>
          </a:xfrm>
          <a:prstGeom prst="rect">
            <a:avLst/>
          </a:prstGeom>
        </p:spPr>
      </p:pic>
      <p:pic>
        <p:nvPicPr>
          <p:cNvPr id="145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16055798" y="2566814"/>
            <a:ext cx="3636830" cy="391106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371600" y="1104900"/>
            <a:ext cx="15621000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ctr">
              <a:lnSpc>
                <a:spcPct val="100000"/>
              </a:lnSpc>
            </a:pPr>
            <a:r>
              <a:rPr lang="ru-RU" sz="6000" spc="10" dirty="0" smtClean="0">
                <a:solidFill>
                  <a:srgbClr val="F2F2F2"/>
                </a:solidFill>
                <a:latin typeface="Arial"/>
                <a:cs typeface="Arial"/>
              </a:rPr>
              <a:t>РЕГИОНАЛЬНЫЙ МОДЕЛЬНЫЙ ЦЕНТР</a:t>
            </a:r>
          </a:p>
          <a:p>
            <a:pPr marL="0" algn="ctr">
              <a:lnSpc>
                <a:spcPct val="100000"/>
              </a:lnSpc>
            </a:pPr>
            <a:r>
              <a:rPr lang="ru-RU" sz="6000" spc="10" dirty="0" smtClean="0">
                <a:solidFill>
                  <a:srgbClr val="F2F2F2"/>
                </a:solidFill>
                <a:latin typeface="Arial"/>
                <a:cs typeface="Arial"/>
              </a:rPr>
              <a:t>ДОПОЛНИТЕЛЬНОГО ОБРАЗОВАНИЯ ДЕТЕЙ ХАНТЫ-МАНСИЙСКОГО АВТОНОМНОГО ОКРУГА – ЮГРЫ </a:t>
            </a:r>
            <a:endParaRPr sz="6000" dirty="0">
              <a:solidFill>
                <a:srgbClr val="F2F2F2"/>
              </a:solidFill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5181600" y="5753100"/>
            <a:ext cx="8153400" cy="36933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https://</a:t>
            </a:r>
            <a:r>
              <a:rPr lang="ru-RU" sz="4000" dirty="0" err="1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модельныйцентр.рф</a:t>
            </a:r>
            <a:r>
              <a:rPr lang="en-US" sz="4000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/</a:t>
            </a:r>
            <a:endParaRPr lang="ru-RU" sz="4000" dirty="0" smtClean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4000" spc="10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https://vk.com/dopsurgu </a:t>
            </a:r>
            <a:endParaRPr lang="ru-RU" sz="4000" spc="10" dirty="0" smtClean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sz="4000" spc="10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rmc.dod@surgu.ru</a:t>
            </a:r>
            <a:endParaRPr sz="40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pPr marL="0" algn="ctr">
              <a:lnSpc>
                <a:spcPct val="100000"/>
              </a:lnSpc>
            </a:pPr>
            <a:endParaRPr lang="ru-RU" sz="4000" spc="10" dirty="0" smtClean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pPr marL="0" algn="ctr">
              <a:lnSpc>
                <a:spcPct val="100000"/>
              </a:lnSpc>
            </a:pPr>
            <a:r>
              <a:rPr sz="4000" spc="10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sz="4000" spc="10" dirty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(3462) 76-31-15,</a:t>
            </a:r>
            <a:endParaRPr sz="40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  <a:p>
            <a:pPr marL="0" algn="ctr">
              <a:lnSpc>
                <a:spcPct val="100000"/>
              </a:lnSpc>
            </a:pPr>
            <a:r>
              <a:rPr sz="4000" spc="10" dirty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76-28-00 (доб. 2932</a:t>
            </a:r>
            <a:r>
              <a:rPr sz="4000" spc="10" dirty="0" smtClean="0">
                <a:solidFill>
                  <a:srgbClr val="F2F2F2"/>
                </a:solidFill>
                <a:latin typeface="Arial" pitchFamily="34" charset="0"/>
                <a:cs typeface="Arial" pitchFamily="34" charset="0"/>
              </a:rPr>
              <a:t>)</a:t>
            </a:r>
            <a:endParaRPr sz="4000" dirty="0">
              <a:solidFill>
                <a:srgbClr val="F2F2F2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31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2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33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1143000" y="2324100"/>
            <a:ext cx="8458200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just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- КОМПЛЕКСНАЯ ИНИЦИАТИВА, ОБЪЕДИНЯЮЩАЯ РЯД</a:t>
            </a:r>
            <a:endParaRPr sz="2200" dirty="0">
              <a:latin typeface="Arial"/>
              <a:cs typeface="Arial"/>
            </a:endParaRPr>
          </a:p>
          <a:p>
            <a:pPr marL="0" algn="just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НАУЧНО-ТЕХНИЧЕСКИХ СОРЕВНОВАНИЙ, КОТОРЫЕ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СПОСОБСТВУЮТ</a:t>
            </a:r>
            <a:r>
              <a:rPr lang="ru-RU" sz="22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ВОЗНИКНОВЕНИЮ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НОВЫХ ИНЖЕНЕРНЫХ КОМАНД ИЗ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ЧИСЛА</a:t>
            </a:r>
            <a:r>
              <a:rPr lang="ru-RU" sz="22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ШКОЛЬНИКОВ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И СТУДЕНТОВ.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1219200" y="4533900"/>
            <a:ext cx="8458201" cy="135421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just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 - В РАМКАХ ОТБОРОЧНЫХ ЭТАПОВ ШКОЛЬНИКИ РЕШАЮТ ЗАДАЧИ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ПО</a:t>
            </a:r>
            <a:r>
              <a:rPr lang="ru-RU" sz="22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ШКОЛЬНЫМ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ПРЕДМЕТАМ - ИНФОРМАТИКЕ, МАТЕМАТИКЕ И ФИЗИКЕ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-</a:t>
            </a:r>
            <a:r>
              <a:rPr lang="ru-RU" sz="22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И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ВЫПОЛНЯЮТ ИНЖЕНЕРНО-КОНСТРУКТОРСКИЕ ЗАДАНИЯ.</a:t>
            </a:r>
            <a:endParaRPr sz="2200" dirty="0">
              <a:latin typeface="Arial"/>
              <a:cs typeface="Arial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295400" y="6972300"/>
            <a:ext cx="8382000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- В ФИНАЛЕ УЧАСТНИКИ САМОСТОЯТЕЛЬНО СОБИРАЮТ,</a:t>
            </a:r>
            <a:endParaRPr sz="2200" dirty="0"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ПРОГРАММИРУЮТ И ЗАПУСКАЮТ УСТРОЙСТВА И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СЛОЖНЫЕ</a:t>
            </a:r>
            <a:r>
              <a:rPr lang="ru-RU" sz="22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ИНЖЕНЕРНЫЕ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СИСТЕМЫ.</a:t>
            </a:r>
            <a:endParaRPr sz="2200" dirty="0">
              <a:latin typeface="Arial"/>
              <a:cs typeface="Arial"/>
            </a:endParaRPr>
          </a:p>
        </p:txBody>
      </p:sp>
      <p:pic>
        <p:nvPicPr>
          <p:cNvPr id="34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40205" y="2500836"/>
            <a:ext cx="6705601" cy="4191000"/>
          </a:xfrm>
          <a:prstGeom prst="rect">
            <a:avLst/>
          </a:prstGeom>
        </p:spPr>
      </p:pic>
      <p:sp>
        <p:nvSpPr>
          <p:cNvPr id="5" name="text 1"/>
          <p:cNvSpPr txBox="1"/>
          <p:nvPr/>
        </p:nvSpPr>
        <p:spPr>
          <a:xfrm rot="-5400000">
            <a:off x="15996714" y="2566816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0240205" y="7166381"/>
            <a:ext cx="7057195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III КВАРТАЛ 2017 Г. - ОЛИМПИАДЫ НТИ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ВКЛЮЧЕНЫ</a:t>
            </a:r>
            <a:r>
              <a:rPr lang="ru-RU" sz="22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В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ПЕРЕЧЕНЬ ОЛИМПИАД ШКОЛЬНИКОВ,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ДАЮЩИХ</a:t>
            </a:r>
            <a:r>
              <a:rPr lang="ru-RU" sz="22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ЛЬГОТЫ </a:t>
            </a:r>
            <a:r>
              <a:rPr sz="2200" spc="10" dirty="0">
                <a:solidFill>
                  <a:srgbClr val="FFFFFF"/>
                </a:solidFill>
                <a:latin typeface="Arial"/>
                <a:cs typeface="Arial"/>
              </a:rPr>
              <a:t>ПРИ ПОСТУПЛЕНИИ В </a:t>
            </a:r>
            <a:r>
              <a:rPr sz="2200" spc="10" dirty="0" smtClean="0">
                <a:solidFill>
                  <a:srgbClr val="FFFFFF"/>
                </a:solidFill>
                <a:latin typeface="Arial"/>
                <a:cs typeface="Arial"/>
              </a:rPr>
              <a:t>ВУЗЫ</a:t>
            </a:r>
            <a:endParaRPr lang="ru-RU" sz="2200" spc="1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947184" y="1047818"/>
            <a:ext cx="13819424" cy="553998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600" spc="10" dirty="0">
                <a:solidFill>
                  <a:srgbClr val="FFFFFF"/>
                </a:solidFill>
                <a:latin typeface="Arial"/>
                <a:cs typeface="Arial"/>
              </a:rPr>
              <a:t>В 2016 году рабочей группой запущен проект "Олимпиада НТИ"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36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7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38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16012866" y="2566816"/>
            <a:ext cx="3636830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3200400" y="876300"/>
            <a:ext cx="9872190" cy="7893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129" spc="1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Олимпиада НТИ: миссия и цели</a:t>
            </a:r>
            <a:endParaRPr sz="5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 1"/>
          <p:cNvSpPr txBox="1"/>
          <p:nvPr/>
        </p:nvSpPr>
        <p:spPr>
          <a:xfrm>
            <a:off x="1371600" y="2400300"/>
            <a:ext cx="15449229" cy="492443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3200" spc="10" dirty="0">
                <a:solidFill>
                  <a:srgbClr val="FFFFFF"/>
                </a:solidFill>
                <a:latin typeface="Arial"/>
                <a:cs typeface="Arial"/>
              </a:rPr>
              <a:t>Поддержка школьников в стремлении решать технологические вызовы XXI века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text 1"/>
          <p:cNvSpPr txBox="1"/>
          <p:nvPr/>
        </p:nvSpPr>
        <p:spPr>
          <a:xfrm>
            <a:off x="1447800" y="3467100"/>
            <a:ext cx="15316200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just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1.Трансляция современных технологических вызовов школьникам и педагогам, </a:t>
            </a:r>
            <a:r>
              <a:rPr sz="2800" spc="10" dirty="0" err="1">
                <a:solidFill>
                  <a:srgbClr val="FFFFFF"/>
                </a:solidFill>
                <a:latin typeface="Arial"/>
                <a:cs typeface="Arial"/>
              </a:rPr>
              <a:t>включение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детско-взрослых</a:t>
            </a:r>
            <a:r>
              <a:rPr lang="ru-RU"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команд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в инженерную деятельность «по-взрослому»: в командном формате, свободном выборе средств </a:t>
            </a:r>
            <a:r>
              <a:rPr sz="2800" spc="10" dirty="0" err="1">
                <a:solidFill>
                  <a:srgbClr val="FFFFFF"/>
                </a:solidFill>
                <a:latin typeface="Arial"/>
                <a:cs typeface="Arial"/>
              </a:rPr>
              <a:t>разработки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с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применением современных средств.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6" name="text 1"/>
          <p:cNvSpPr txBox="1"/>
          <p:nvPr/>
        </p:nvSpPr>
        <p:spPr>
          <a:xfrm>
            <a:off x="1295400" y="5600700"/>
            <a:ext cx="15588216" cy="129266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just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2.Повышение социального признания такой «взрослой» инженерной деятельности школьников и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студентов</a:t>
            </a:r>
            <a:r>
              <a:rPr lang="ru-RU"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путем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повышения статуса олимпиады, ее участников и победителей (100 баллов ЕГЭ).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7" name="text 1"/>
          <p:cNvSpPr txBox="1"/>
          <p:nvPr/>
        </p:nvSpPr>
        <p:spPr>
          <a:xfrm>
            <a:off x="1371600" y="7277100"/>
            <a:ext cx="160020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algn="just">
              <a:lnSpc>
                <a:spcPct val="100000"/>
              </a:lnSpc>
            </a:pP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3.Развитие поля детского и взрослого инженерного творчества, проектирования и </a:t>
            </a:r>
            <a:r>
              <a:rPr sz="2800" spc="10" dirty="0" err="1">
                <a:solidFill>
                  <a:srgbClr val="FFFFFF"/>
                </a:solidFill>
                <a:latin typeface="Arial"/>
                <a:cs typeface="Arial"/>
              </a:rPr>
              <a:t>предпринимательства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,</a:t>
            </a:r>
            <a:r>
              <a:rPr lang="ru-RU"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 err="1" smtClean="0">
                <a:solidFill>
                  <a:srgbClr val="FFFFFF"/>
                </a:solidFill>
                <a:latin typeface="Arial"/>
                <a:cs typeface="Arial"/>
              </a:rPr>
              <a:t>отработка</a:t>
            </a:r>
            <a:r>
              <a:rPr sz="2800" spc="1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spc="10" dirty="0">
                <a:solidFill>
                  <a:srgbClr val="FFFFFF"/>
                </a:solidFill>
                <a:latin typeface="Arial"/>
                <a:cs typeface="Arial"/>
              </a:rPr>
              <a:t>новых форматов инженерных соревнований.</a:t>
            </a:r>
            <a:endParaRPr sz="28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40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41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6"/>
          </a:xfrm>
          <a:prstGeom prst="rect">
            <a:avLst/>
          </a:prstGeom>
        </p:spPr>
      </p:pic>
      <p:pic>
        <p:nvPicPr>
          <p:cNvPr id="42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3"/>
            <a:ext cx="992689" cy="1940983"/>
          </a:xfrm>
          <a:prstGeom prst="rect">
            <a:avLst/>
          </a:prstGeom>
        </p:spPr>
      </p:pic>
      <p:pic>
        <p:nvPicPr>
          <p:cNvPr id="43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57600" y="2400300"/>
            <a:ext cx="10810875" cy="7324725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 rot="-5400000">
            <a:off x="16025567" y="2566810"/>
            <a:ext cx="3636829" cy="391104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text 1"/>
          <p:cNvSpPr txBox="1"/>
          <p:nvPr/>
        </p:nvSpPr>
        <p:spPr>
          <a:xfrm>
            <a:off x="4267200" y="723900"/>
            <a:ext cx="9543951" cy="9592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5189" spc="10" dirty="0">
                <a:solidFill>
                  <a:srgbClr val="FFFFFF"/>
                </a:solidFill>
                <a:latin typeface="Arial"/>
                <a:cs typeface="Arial"/>
              </a:rPr>
              <a:t>Годовой цикл Олимпиады НТИ</a:t>
            </a:r>
            <a:endParaRPr sz="51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0" name="Imag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"/>
            <a:ext cx="18288000" cy="10286999"/>
          </a:xfrm>
          <a:prstGeom prst="rect">
            <a:avLst/>
          </a:prstGeom>
        </p:spPr>
      </p:pic>
      <p:pic>
        <p:nvPicPr>
          <p:cNvPr id="11" name="Imag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93151" y="0"/>
            <a:ext cx="1794849" cy="1573453"/>
          </a:xfrm>
          <a:prstGeom prst="rect">
            <a:avLst/>
          </a:prstGeom>
        </p:spPr>
      </p:pic>
      <p:sp>
        <p:nvSpPr>
          <p:cNvPr id="2" name="text 1"/>
          <p:cNvSpPr txBox="1"/>
          <p:nvPr/>
        </p:nvSpPr>
        <p:spPr>
          <a:xfrm>
            <a:off x="2362200" y="2933700"/>
            <a:ext cx="13533320" cy="3693319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6000" spc="1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AeroNet</a:t>
            </a:r>
            <a:endParaRPr lang="ru-RU" sz="6000" spc="10" dirty="0">
              <a:solidFill>
                <a:schemeClr val="accent5">
                  <a:lumMod val="60000"/>
                  <a:lumOff val="40000"/>
                </a:schemeClr>
              </a:solidFill>
              <a:latin typeface="Arial"/>
              <a:cs typeface="Arial"/>
            </a:endParaRPr>
          </a:p>
          <a:p>
            <a:endParaRPr lang="ru-RU" sz="6000" spc="1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0">
              <a:lnSpc>
                <a:spcPct val="100000"/>
              </a:lnSpc>
            </a:pPr>
            <a:r>
              <a:rPr sz="6000" spc="10" dirty="0">
                <a:solidFill>
                  <a:schemeClr val="bg1"/>
                </a:solidFill>
                <a:latin typeface="Arial"/>
                <a:cs typeface="Arial"/>
              </a:rPr>
              <a:t>АЭРОКОСМИЧЕСКИЕ </a:t>
            </a:r>
            <a:r>
              <a:rPr lang="ru-RU" sz="6000" spc="10" dirty="0">
                <a:solidFill>
                  <a:schemeClr val="bg1"/>
                </a:solidFill>
                <a:latin typeface="Arial"/>
                <a:cs typeface="Arial"/>
              </a:rPr>
              <a:t>ТЕХНОЛОГИИ</a:t>
            </a:r>
          </a:p>
          <a:p>
            <a:pPr marL="0">
              <a:lnSpc>
                <a:spcPct val="100000"/>
              </a:lnSpc>
            </a:pPr>
            <a:r>
              <a:rPr lang="ru-RU" sz="6000" spc="10" dirty="0">
                <a:solidFill>
                  <a:schemeClr val="bg1"/>
                </a:solidFill>
                <a:latin typeface="Arial"/>
                <a:cs typeface="Arial"/>
              </a:rPr>
              <a:t>В УПРАВЛЕНИИ</a:t>
            </a:r>
            <a:endParaRPr sz="6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12" name="Imag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620734"/>
            <a:ext cx="992689" cy="1940983"/>
          </a:xfrm>
          <a:prstGeom prst="rect">
            <a:avLst/>
          </a:prstGeom>
        </p:spPr>
      </p:pic>
      <p:sp>
        <p:nvSpPr>
          <p:cNvPr id="4" name="text 1"/>
          <p:cNvSpPr txBox="1"/>
          <p:nvPr/>
        </p:nvSpPr>
        <p:spPr>
          <a:xfrm rot="-5400000">
            <a:off x="15285514" y="2566818"/>
            <a:ext cx="3636830" cy="391102"/>
          </a:xfrm>
          <a:prstGeom prst="rect">
            <a:avLst/>
          </a:prstGeom>
        </p:spPr>
        <p:txBody>
          <a:bodyPr vert="horz" wrap="none" lIns="0" tIns="0" rIns="0" bIns="0" rtlCol="0">
            <a:spAutoFit/>
          </a:bodyPr>
          <a:lstStyle/>
          <a:p>
            <a:pPr marL="0">
              <a:lnSpc>
                <a:spcPct val="100000"/>
              </a:lnSpc>
            </a:pPr>
            <a:r>
              <a:rPr sz="2400" spc="10" dirty="0">
                <a:solidFill>
                  <a:srgbClr val="75C7FB"/>
                </a:solidFill>
                <a:latin typeface="Arial"/>
                <a:cs typeface="Arial"/>
              </a:rPr>
              <a:t>БРИФИНГ НТИ ОНЛАЙН</a:t>
            </a:r>
            <a:endParaRPr sz="2400">
              <a:latin typeface="Arial"/>
              <a:cs typeface="Arial"/>
            </a:endParaRPr>
          </a:p>
        </p:txBody>
      </p:sp>
      <p:pic>
        <p:nvPicPr>
          <p:cNvPr id="13" name="Image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4009" y="8537895"/>
            <a:ext cx="720813" cy="720812"/>
          </a:xfrm>
          <a:prstGeom prst="rect">
            <a:avLst/>
          </a:prstGeom>
        </p:spPr>
      </p:pic>
      <p:pic>
        <p:nvPicPr>
          <p:cNvPr id="14" name="Image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656797" y="8806599"/>
            <a:ext cx="275503" cy="183669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2750</Words>
  <Application>Microsoft Office PowerPoint</Application>
  <PresentationFormat>Произвольный</PresentationFormat>
  <Paragraphs>443</Paragraphs>
  <Slides>50</Slides>
  <Notes>27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 Титаренко</dc:creator>
  <cp:lastModifiedBy>es_titarenko@mail.ru</cp:lastModifiedBy>
  <cp:revision>74</cp:revision>
  <dcterms:created xsi:type="dcterms:W3CDTF">2020-06-04T01:57:45Z</dcterms:created>
  <dcterms:modified xsi:type="dcterms:W3CDTF">2020-06-08T04:32:51Z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2020-06-04T00:00:00Z</vt:filetime>
  </property>
  <property fmtid="{D5CDD505-2E9C-101B-9397-08002B2CF9AE}" pid="3" name="LastSaved">
    <vt:filetime>2020-06-04T00:00:00Z</vt:filetime>
  </property>
</Properties>
</file>