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89" r:id="rId2"/>
    <p:sldId id="303" r:id="rId3"/>
    <p:sldId id="304" r:id="rId4"/>
    <p:sldId id="305" r:id="rId5"/>
    <p:sldId id="306" r:id="rId6"/>
    <p:sldId id="30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465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10"/>
    <p:restoredTop sz="96886"/>
  </p:normalViewPr>
  <p:slideViewPr>
    <p:cSldViewPr snapToGrid="0" snapToObjects="1">
      <p:cViewPr varScale="1">
        <p:scale>
          <a:sx n="115" d="100"/>
          <a:sy n="115" d="100"/>
        </p:scale>
        <p:origin x="3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5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4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3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8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5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5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5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99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8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7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05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4846998" y="0"/>
            <a:ext cx="7345002" cy="6858000"/>
          </a:xfrm>
          <a:prstGeom prst="rect">
            <a:avLst/>
          </a:prstGeom>
          <a:solidFill>
            <a:srgbClr val="FDCF60"/>
          </a:solidFill>
        </p:spPr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9290" y="119290"/>
            <a:ext cx="1133020" cy="113302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11796" y="0"/>
            <a:ext cx="1321883" cy="125231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348383"/>
            <a:ext cx="4846997" cy="3509617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4846998" y="533400"/>
            <a:ext cx="7220429" cy="61042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768"/>
              </a:lnSpc>
            </a:pPr>
            <a:r>
              <a:rPr lang="en-US" sz="4534" dirty="0">
                <a:solidFill>
                  <a:srgbClr val="0C45A6"/>
                </a:solidFill>
                <a:latin typeface="Montserrat Semi-Bold Bold"/>
              </a:rPr>
              <a:t>ЗНАЧИМЫЕ</a:t>
            </a:r>
          </a:p>
          <a:p>
            <a:pPr algn="ctr">
              <a:lnSpc>
                <a:spcPts val="6768"/>
              </a:lnSpc>
            </a:pPr>
            <a:r>
              <a:rPr lang="en-US" sz="4534" dirty="0">
                <a:solidFill>
                  <a:srgbClr val="0C45A6"/>
                </a:solidFill>
                <a:latin typeface="Arimo Bold"/>
              </a:rPr>
              <a:t>РЕГИОНАЛЬНЫЕ</a:t>
            </a:r>
          </a:p>
          <a:p>
            <a:pPr algn="ctr">
              <a:lnSpc>
                <a:spcPts val="6768"/>
              </a:lnSpc>
            </a:pPr>
            <a:r>
              <a:rPr lang="en-US" sz="4534" dirty="0">
                <a:solidFill>
                  <a:srgbClr val="0C45A6"/>
                </a:solidFill>
                <a:latin typeface="Arimo Bold"/>
              </a:rPr>
              <a:t>ПРОГРАММЫ </a:t>
            </a:r>
          </a:p>
          <a:p>
            <a:pPr algn="ctr">
              <a:lnSpc>
                <a:spcPts val="6768"/>
              </a:lnSpc>
            </a:pPr>
            <a:r>
              <a:rPr lang="en-US" sz="4534" dirty="0">
                <a:solidFill>
                  <a:srgbClr val="0C45A6"/>
                </a:solidFill>
                <a:latin typeface="Arimo Bold"/>
              </a:rPr>
              <a:t>ДОПОЛНИТЕЛЬНОГО</a:t>
            </a:r>
            <a:r>
              <a:rPr lang="en-US" sz="4534" dirty="0">
                <a:solidFill>
                  <a:srgbClr val="0C45A6"/>
                </a:solidFill>
                <a:latin typeface="Montserrat Semi-Bold Bold"/>
              </a:rPr>
              <a:t> ОБРАЗОВАНИЯ </a:t>
            </a:r>
          </a:p>
          <a:p>
            <a:pPr algn="ctr">
              <a:lnSpc>
                <a:spcPts val="6768"/>
              </a:lnSpc>
            </a:pPr>
            <a:r>
              <a:rPr lang="en-US" sz="4534" dirty="0">
                <a:solidFill>
                  <a:srgbClr val="0C45A6"/>
                </a:solidFill>
                <a:latin typeface="Montserrat Semi-Bold Bold"/>
              </a:rPr>
              <a:t>ДЕТЕЙ</a:t>
            </a:r>
            <a:endParaRPr lang="ru-RU" sz="4534" dirty="0">
              <a:solidFill>
                <a:srgbClr val="0C45A6"/>
              </a:solidFill>
              <a:latin typeface="Montserrat Semi-Bold Bold"/>
            </a:endParaRPr>
          </a:p>
          <a:p>
            <a:pPr algn="ctr">
              <a:lnSpc>
                <a:spcPts val="6768"/>
              </a:lnSpc>
            </a:pPr>
            <a:r>
              <a:rPr lang="ru-RU" sz="4534" dirty="0">
                <a:solidFill>
                  <a:srgbClr val="0C45A6"/>
                </a:solidFill>
                <a:latin typeface="Montserrat Semi-Bold Bold"/>
              </a:rPr>
              <a:t>СУРГУ</a:t>
            </a:r>
            <a:endParaRPr lang="en-US" sz="4534" dirty="0">
              <a:solidFill>
                <a:srgbClr val="0C45A6"/>
              </a:solidFill>
              <a:latin typeface="Montserrat Semi-Bold Bold"/>
            </a:endParaRPr>
          </a:p>
        </p:txBody>
      </p:sp>
    </p:spTree>
    <p:extLst>
      <p:ext uri="{BB962C8B-B14F-4D97-AF65-F5344CB8AC3E}">
        <p14:creationId xmlns:p14="http://schemas.microsoft.com/office/powerpoint/2010/main" val="394085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5509" y="3106982"/>
            <a:ext cx="10963955" cy="35266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99"/>
              </a:lnSpc>
            </a:pP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Построение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 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фундаментальной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картины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мира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.</a:t>
            </a:r>
          </a:p>
          <a:p>
            <a:pPr>
              <a:lnSpc>
                <a:spcPts val="2499"/>
              </a:lnSpc>
            </a:pP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Проекты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 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высокой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социальной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значимости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,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направленные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на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сохранение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животных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, </a:t>
            </a:r>
          </a:p>
          <a:p>
            <a:pPr>
              <a:lnSpc>
                <a:spcPts val="2499"/>
              </a:lnSpc>
            </a:pP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растений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,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экосистем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.</a:t>
            </a:r>
          </a:p>
          <a:p>
            <a:pPr>
              <a:lnSpc>
                <a:spcPts val="2499"/>
              </a:lnSpc>
            </a:pP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Приобретение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 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основных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навыков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работы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с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космическими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изображениями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в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ракурсе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</a:p>
          <a:p>
            <a:pPr>
              <a:lnSpc>
                <a:spcPts val="2499"/>
              </a:lnSpc>
            </a:pP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школьных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дисциплин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.</a:t>
            </a:r>
          </a:p>
          <a:p>
            <a:pPr>
              <a:lnSpc>
                <a:spcPts val="2499"/>
              </a:lnSpc>
            </a:pP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Участие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в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олимпиадах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НТИ.</a:t>
            </a:r>
          </a:p>
          <a:p>
            <a:pPr>
              <a:lnSpc>
                <a:spcPts val="2499"/>
              </a:lnSpc>
            </a:pP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Предпрофессиональная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подготовка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,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ориентированная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на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 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космонавтику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.</a:t>
            </a:r>
          </a:p>
          <a:p>
            <a:pPr>
              <a:lnSpc>
                <a:spcPts val="2499"/>
              </a:lnSpc>
            </a:pP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  </a:t>
            </a:r>
          </a:p>
          <a:p>
            <a:pPr>
              <a:lnSpc>
                <a:spcPts val="2499"/>
              </a:lnSpc>
            </a:pPr>
            <a:r>
              <a:rPr lang="en-US" sz="1666" b="1" dirty="0" err="1">
                <a:solidFill>
                  <a:srgbClr val="FF5757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Оборудование</a:t>
            </a:r>
            <a:r>
              <a:rPr lang="en-US" sz="1666" b="1" dirty="0">
                <a:solidFill>
                  <a:srgbClr val="FF5757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:</a:t>
            </a:r>
          </a:p>
          <a:p>
            <a:pPr>
              <a:lnSpc>
                <a:spcPts val="2499"/>
              </a:lnSpc>
            </a:pP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Компьютерный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класс</a:t>
            </a:r>
            <a:endParaRPr lang="en-US" sz="1666" dirty="0">
              <a:solidFill>
                <a:srgbClr val="16214B"/>
              </a:solidFill>
              <a:latin typeface="Montserrat" panose="00000500000000000000" pitchFamily="2" charset="-52"/>
              <a:ea typeface="Arimo" panose="020B0604020202020204" charset="0"/>
              <a:cs typeface="Arimo" panose="020B0604020202020204" charset="0"/>
            </a:endParaRPr>
          </a:p>
          <a:p>
            <a:pPr>
              <a:lnSpc>
                <a:spcPts val="2499"/>
              </a:lnSpc>
            </a:pP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Комплекс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приема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спутниковой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информации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LoReTT</a:t>
            </a:r>
            <a:endParaRPr lang="en-US" sz="1666" dirty="0">
              <a:solidFill>
                <a:srgbClr val="16214B"/>
              </a:solidFill>
              <a:latin typeface="Montserrat" panose="00000500000000000000" pitchFamily="2" charset="-52"/>
              <a:ea typeface="Arimo" panose="020B0604020202020204" charset="0"/>
              <a:cs typeface="Arimo" panose="020B0604020202020204" charset="0"/>
            </a:endParaRPr>
          </a:p>
        </p:txBody>
      </p:sp>
      <p:sp>
        <p:nvSpPr>
          <p:cNvPr id="3" name="AutoShape 3"/>
          <p:cNvSpPr/>
          <p:nvPr/>
        </p:nvSpPr>
        <p:spPr>
          <a:xfrm>
            <a:off x="0" y="0"/>
            <a:ext cx="12192000" cy="1755435"/>
          </a:xfrm>
          <a:prstGeom prst="rect">
            <a:avLst/>
          </a:prstGeom>
          <a:solidFill>
            <a:srgbClr val="8C52FF"/>
          </a:solidFill>
        </p:spPr>
      </p:sp>
      <p:sp>
        <p:nvSpPr>
          <p:cNvPr id="4" name="TextBox 4"/>
          <p:cNvSpPr txBox="1"/>
          <p:nvPr/>
        </p:nvSpPr>
        <p:spPr>
          <a:xfrm>
            <a:off x="535509" y="2028284"/>
            <a:ext cx="3330560" cy="11285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21"/>
              </a:lnSpc>
            </a:pPr>
            <a:r>
              <a:rPr lang="en-US" sz="1851">
                <a:solidFill>
                  <a:srgbClr val="8C52FF"/>
                </a:solidFill>
                <a:latin typeface="Montserrat Semi-Bold Bold"/>
              </a:rPr>
              <a:t>ЕСТЕСТВЕННО-НАУЧНОЕ</a:t>
            </a:r>
          </a:p>
          <a:p>
            <a:pPr>
              <a:lnSpc>
                <a:spcPts val="2221"/>
              </a:lnSpc>
            </a:pPr>
            <a:r>
              <a:rPr lang="en-US" sz="1851">
                <a:solidFill>
                  <a:srgbClr val="8C52FF"/>
                </a:solidFill>
                <a:latin typeface="Montserrat Semi-Bold Bold"/>
              </a:rPr>
              <a:t>НАПРАВЛЕННОСТЬ</a:t>
            </a:r>
          </a:p>
          <a:p>
            <a:pPr>
              <a:lnSpc>
                <a:spcPts val="2221"/>
              </a:lnSpc>
            </a:pPr>
            <a:r>
              <a:rPr lang="en-US" sz="1851">
                <a:solidFill>
                  <a:srgbClr val="8C52FF"/>
                </a:solidFill>
                <a:latin typeface="Montserrat Semi-Bold"/>
              </a:rPr>
              <a:t> </a:t>
            </a:r>
          </a:p>
          <a:p>
            <a:pPr>
              <a:lnSpc>
                <a:spcPts val="2221"/>
              </a:lnSpc>
            </a:pPr>
            <a:endParaRPr lang="en-US" sz="1851">
              <a:solidFill>
                <a:srgbClr val="8C52FF"/>
              </a:solidFill>
              <a:latin typeface="Montserrat Semi-Bold"/>
            </a:endParaRPr>
          </a:p>
        </p:txBody>
      </p:sp>
      <p:sp>
        <p:nvSpPr>
          <p:cNvPr id="5" name="AutoShape 5"/>
          <p:cNvSpPr/>
          <p:nvPr/>
        </p:nvSpPr>
        <p:spPr>
          <a:xfrm>
            <a:off x="535509" y="2767236"/>
            <a:ext cx="3330560" cy="78683"/>
          </a:xfrm>
          <a:prstGeom prst="rect">
            <a:avLst/>
          </a:prstGeom>
          <a:solidFill>
            <a:srgbClr val="FF5757"/>
          </a:solidFill>
        </p:spPr>
      </p:sp>
      <p:sp>
        <p:nvSpPr>
          <p:cNvPr id="6" name="AutoShape 6"/>
          <p:cNvSpPr/>
          <p:nvPr/>
        </p:nvSpPr>
        <p:spPr>
          <a:xfrm>
            <a:off x="4695946" y="2767235"/>
            <a:ext cx="2904721" cy="68623"/>
          </a:xfrm>
          <a:prstGeom prst="rect">
            <a:avLst/>
          </a:prstGeom>
          <a:solidFill>
            <a:srgbClr val="FF5757"/>
          </a:solidFill>
        </p:spPr>
      </p:sp>
      <p:sp>
        <p:nvSpPr>
          <p:cNvPr id="7" name="AutoShape 7"/>
          <p:cNvSpPr/>
          <p:nvPr/>
        </p:nvSpPr>
        <p:spPr>
          <a:xfrm>
            <a:off x="8404582" y="2767235"/>
            <a:ext cx="2904721" cy="68623"/>
          </a:xfrm>
          <a:prstGeom prst="rect">
            <a:avLst/>
          </a:prstGeom>
          <a:solidFill>
            <a:srgbClr val="FF5757"/>
          </a:solidFill>
        </p:spPr>
      </p:sp>
      <p:pic>
        <p:nvPicPr>
          <p:cNvPr id="8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174015" y="196074"/>
            <a:ext cx="1518919" cy="1518919"/>
          </a:xfrm>
          <a:prstGeom prst="rect">
            <a:avLst/>
          </a:prstGeom>
        </p:spPr>
      </p:pic>
      <p:sp>
        <p:nvSpPr>
          <p:cNvPr id="9" name="TextBox 9"/>
          <p:cNvSpPr txBox="1"/>
          <p:nvPr/>
        </p:nvSpPr>
        <p:spPr>
          <a:xfrm>
            <a:off x="535509" y="592667"/>
            <a:ext cx="8541212" cy="7437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60"/>
              </a:lnSpc>
            </a:pPr>
            <a:r>
              <a:rPr lang="en-US" sz="4800">
                <a:solidFill>
                  <a:srgbClr val="FFFFFF"/>
                </a:solidFill>
                <a:latin typeface="Montserrat Semi-Bold"/>
              </a:rPr>
              <a:t>ДЕЖУРНЫЕ ПО ПЛАНЕТЕ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682385" y="1652163"/>
            <a:ext cx="2905879" cy="8463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1"/>
              </a:lnSpc>
              <a:spcBef>
                <a:spcPct val="0"/>
              </a:spcBef>
            </a:pPr>
            <a:r>
              <a:rPr lang="en-US" sz="1851" dirty="0">
                <a:solidFill>
                  <a:srgbClr val="8C52FF"/>
                </a:solidFill>
                <a:latin typeface="Montserrat Semi-Bold"/>
              </a:rPr>
              <a:t>    </a:t>
            </a:r>
          </a:p>
          <a:p>
            <a:pPr algn="ctr">
              <a:lnSpc>
                <a:spcPts val="2221"/>
              </a:lnSpc>
              <a:spcBef>
                <a:spcPct val="0"/>
              </a:spcBef>
            </a:pPr>
            <a:r>
              <a:rPr lang="en-US" sz="1851" dirty="0">
                <a:solidFill>
                  <a:srgbClr val="8C52FF"/>
                </a:solidFill>
                <a:latin typeface="Montserrat Semi-Bold"/>
              </a:rPr>
              <a:t>ЦЕЛЕВАЯ АУДИТОРИЯ</a:t>
            </a:r>
          </a:p>
          <a:p>
            <a:pPr algn="ctr">
              <a:lnSpc>
                <a:spcPts val="2221"/>
              </a:lnSpc>
              <a:spcBef>
                <a:spcPct val="0"/>
              </a:spcBef>
            </a:pPr>
            <a:r>
              <a:rPr lang="en-US" sz="1851" dirty="0">
                <a:solidFill>
                  <a:srgbClr val="8C52FF"/>
                </a:solidFill>
                <a:latin typeface="Montserrat Semi-Bold"/>
              </a:rPr>
              <a:t>7-10 КЛАСС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715834" y="1749085"/>
            <a:ext cx="2129815" cy="8463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1"/>
              </a:lnSpc>
              <a:spcBef>
                <a:spcPct val="0"/>
              </a:spcBef>
            </a:pPr>
            <a:r>
              <a:rPr lang="en-US" sz="1851">
                <a:solidFill>
                  <a:srgbClr val="8C52FF"/>
                </a:solidFill>
                <a:latin typeface="Montserrat Semi-Bold"/>
              </a:rPr>
              <a:t>    </a:t>
            </a:r>
          </a:p>
          <a:p>
            <a:pPr algn="ctr">
              <a:lnSpc>
                <a:spcPts val="2221"/>
              </a:lnSpc>
              <a:spcBef>
                <a:spcPct val="0"/>
              </a:spcBef>
            </a:pPr>
            <a:r>
              <a:rPr lang="en-US" sz="1851">
                <a:solidFill>
                  <a:srgbClr val="8C52FF"/>
                </a:solidFill>
                <a:latin typeface="Montserrat Semi-Bold"/>
              </a:rPr>
              <a:t>  </a:t>
            </a:r>
          </a:p>
          <a:p>
            <a:pPr algn="ctr">
              <a:lnSpc>
                <a:spcPts val="2221"/>
              </a:lnSpc>
              <a:spcBef>
                <a:spcPct val="0"/>
              </a:spcBef>
            </a:pPr>
            <a:r>
              <a:rPr lang="en-US" sz="1851">
                <a:solidFill>
                  <a:srgbClr val="8C52FF"/>
                </a:solidFill>
                <a:latin typeface="Montserrat Semi-Bold"/>
              </a:rPr>
              <a:t>  КУРС 30 ЧАСОВ</a:t>
            </a:r>
          </a:p>
        </p:txBody>
      </p:sp>
    </p:spTree>
    <p:extLst>
      <p:ext uri="{BB962C8B-B14F-4D97-AF65-F5344CB8AC3E}">
        <p14:creationId xmlns:p14="http://schemas.microsoft.com/office/powerpoint/2010/main" val="5089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>
            <a:off x="0" y="0"/>
            <a:ext cx="12192000" cy="1755435"/>
          </a:xfrm>
          <a:prstGeom prst="rect">
            <a:avLst/>
          </a:prstGeom>
          <a:solidFill>
            <a:srgbClr val="8C52FF"/>
          </a:solidFill>
        </p:spPr>
      </p:sp>
      <p:pic>
        <p:nvPicPr>
          <p:cNvPr id="8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174015" y="196074"/>
            <a:ext cx="1518919" cy="1518919"/>
          </a:xfrm>
          <a:prstGeom prst="rect">
            <a:avLst/>
          </a:prstGeom>
        </p:spPr>
      </p:pic>
      <p:sp>
        <p:nvSpPr>
          <p:cNvPr id="9" name="TextBox 9"/>
          <p:cNvSpPr txBox="1"/>
          <p:nvPr/>
        </p:nvSpPr>
        <p:spPr>
          <a:xfrm>
            <a:off x="535509" y="592667"/>
            <a:ext cx="8541212" cy="17749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60"/>
              </a:lnSpc>
            </a:pPr>
            <a:r>
              <a:rPr lang="en-US" sz="4800" dirty="0">
                <a:solidFill>
                  <a:srgbClr val="FFFFFF"/>
                </a:solidFill>
                <a:latin typeface="Montserrat Semi-Bold"/>
              </a:rPr>
              <a:t>ДЕЖУРНЫЕ ПО ПЛАНЕТЕ</a:t>
            </a:r>
            <a:endParaRPr lang="ru-RU" sz="4800" dirty="0">
              <a:solidFill>
                <a:srgbClr val="FFFFFF"/>
              </a:solidFill>
              <a:latin typeface="Montserrat Semi-Bold"/>
            </a:endParaRPr>
          </a:p>
          <a:p>
            <a:r>
              <a:rPr lang="ru-RU" sz="1867" dirty="0">
                <a:solidFill>
                  <a:schemeClr val="bg1"/>
                </a:solidFill>
                <a:latin typeface="Montserrat Semi-Bold"/>
              </a:rPr>
              <a:t>Обновление содержания программ</a:t>
            </a:r>
            <a:endParaRPr lang="en-US" sz="1867" dirty="0">
              <a:solidFill>
                <a:schemeClr val="bg1"/>
              </a:solidFill>
              <a:latin typeface="Montserrat Semi-Bold"/>
            </a:endParaRPr>
          </a:p>
          <a:p>
            <a:pPr>
              <a:lnSpc>
                <a:spcPts val="5760"/>
              </a:lnSpc>
            </a:pPr>
            <a:endParaRPr lang="en-US" sz="4800" dirty="0">
              <a:solidFill>
                <a:srgbClr val="FFFFFF"/>
              </a:solidFill>
              <a:latin typeface="Montserrat Semi-Bold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5600" y="2260601"/>
            <a:ext cx="7188213" cy="3579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11" indent="-228611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Выявление одарённых детей среди школьников ЦМИТ, МИП, </a:t>
            </a:r>
            <a:r>
              <a:rPr lang="ru-RU" sz="1333" dirty="0" err="1">
                <a:latin typeface="Montserrat" panose="00000500000000000000" pitchFamily="2" charset="-52"/>
              </a:rPr>
              <a:t>кванториумов</a:t>
            </a:r>
            <a:r>
              <a:rPr lang="ru-RU" sz="1333" dirty="0">
                <a:latin typeface="Montserrat" panose="00000500000000000000" pitchFamily="2" charset="-52"/>
              </a:rPr>
              <a:t>, кружков, клубов при учебных заведениях, занимающихся космонавтикой. </a:t>
            </a: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Помощь в профессиональной ориентации учащихся школ в сфере космических технологий, радиоэлектроники, технологий приема и обработки изображений Земли из космоса, спутниковой метеорологии и технологий прогноза погоды.</a:t>
            </a: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Налаживание взаимоотношений между предприятиями </a:t>
            </a:r>
          </a:p>
          <a:p>
            <a:r>
              <a:rPr lang="ru-RU" sz="1333" dirty="0">
                <a:latin typeface="Montserrat" panose="00000500000000000000" pitchFamily="2" charset="-52"/>
              </a:rPr>
              <a:t>     ракетно-космической и смежных отраслей и будущими возможными</a:t>
            </a:r>
          </a:p>
          <a:p>
            <a:r>
              <a:rPr lang="ru-RU" sz="1333" dirty="0">
                <a:latin typeface="Montserrat" panose="00000500000000000000" pitchFamily="2" charset="-52"/>
              </a:rPr>
              <a:t>     специалистами в лице учащихся школ.</a:t>
            </a: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Содействие расширению возможностей школьников, реализации проектов, проведению научно-технических экспериментов.</a:t>
            </a: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Популяризация космических технологий, технологий приема и обработки изображений Земли из космоса и </a:t>
            </a:r>
            <a:r>
              <a:rPr lang="ru-RU" sz="1333" dirty="0" err="1">
                <a:latin typeface="Montserrat" panose="00000500000000000000" pitchFamily="2" charset="-52"/>
              </a:rPr>
              <a:t>геопространственных</a:t>
            </a:r>
            <a:r>
              <a:rPr lang="ru-RU" sz="1333" dirty="0">
                <a:latin typeface="Montserrat" panose="00000500000000000000" pitchFamily="2" charset="-52"/>
              </a:rPr>
              <a:t> данных среди подрастающего поколения будущих специалистов. </a:t>
            </a:r>
          </a:p>
        </p:txBody>
      </p:sp>
      <p:sp>
        <p:nvSpPr>
          <p:cNvPr id="13" name="TextBox 3"/>
          <p:cNvSpPr txBox="1"/>
          <p:nvPr/>
        </p:nvSpPr>
        <p:spPr>
          <a:xfrm>
            <a:off x="7928206" y="2413000"/>
            <a:ext cx="4263794" cy="28716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ctr"/>
            <a:r>
              <a:rPr lang="ru-RU" sz="1333" b="1" dirty="0">
                <a:latin typeface="Montserrat" panose="00000500000000000000" pitchFamily="2" charset="-52"/>
              </a:rPr>
              <a:t>РЕФЛЕКСИЯ</a:t>
            </a:r>
          </a:p>
          <a:p>
            <a:pPr lvl="0"/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Проектная деятельность</a:t>
            </a: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lvl="0" algn="ctr"/>
            <a:r>
              <a:rPr lang="ru-RU" sz="1333" b="1" dirty="0">
                <a:latin typeface="Montserrat" panose="00000500000000000000" pitchFamily="2" charset="-52"/>
              </a:rPr>
              <a:t>ВОЗМОЖНОСТЬ УЧАСТИЯ В </a:t>
            </a:r>
          </a:p>
          <a:p>
            <a:pPr lvl="0" algn="ctr"/>
            <a:r>
              <a:rPr lang="ru-RU" sz="1333" b="1" dirty="0">
                <a:latin typeface="Montserrat" panose="00000500000000000000" pitchFamily="2" charset="-52"/>
              </a:rPr>
              <a:t>ОЛИМПИАДАХ / КОНКУРСАХ :</a:t>
            </a:r>
          </a:p>
          <a:p>
            <a:pPr lvl="0" algn="ctr"/>
            <a:endParaRPr lang="ru-RU" sz="1333" b="1" dirty="0">
              <a:latin typeface="Montserrat" panose="00000500000000000000" pitchFamily="2" charset="-52"/>
            </a:endParaRPr>
          </a:p>
          <a:p>
            <a:pPr marL="228611" indent="-228611" algn="just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Региональных</a:t>
            </a:r>
          </a:p>
          <a:p>
            <a:pPr marL="228611" indent="-228611" algn="just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Всероссийских ( ОНТИ )</a:t>
            </a:r>
          </a:p>
          <a:p>
            <a:pPr lvl="0" algn="ctr"/>
            <a:endParaRPr lang="ru-RU" sz="1333" b="1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lvl="0"/>
            <a:endParaRPr lang="ru-RU" sz="1333" dirty="0"/>
          </a:p>
        </p:txBody>
      </p:sp>
    </p:spTree>
    <p:extLst>
      <p:ext uri="{BB962C8B-B14F-4D97-AF65-F5344CB8AC3E}">
        <p14:creationId xmlns:p14="http://schemas.microsoft.com/office/powerpoint/2010/main" val="228425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2245" y="2810649"/>
            <a:ext cx="11040155" cy="35266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499"/>
              </a:lnSpc>
            </a:pP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- </a:t>
            </a:r>
            <a:r>
              <a:rPr lang="en-US" sz="1667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науча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тся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работать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с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современными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картографическими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материалами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,</a:t>
            </a:r>
            <a:r>
              <a:rPr lang="ru-RU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ГИС-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системами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и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геопорталами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;</a:t>
            </a:r>
          </a:p>
          <a:p>
            <a:pPr>
              <a:lnSpc>
                <a:spcPts val="2499"/>
              </a:lnSpc>
            </a:pP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-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познакомятся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с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основами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дистанционного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зондирования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;</a:t>
            </a:r>
          </a:p>
          <a:p>
            <a:pPr>
              <a:lnSpc>
                <a:spcPts val="2499"/>
              </a:lnSpc>
            </a:pP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-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освоят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техническое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умение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приема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данных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на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станцию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;</a:t>
            </a:r>
          </a:p>
          <a:p>
            <a:pPr>
              <a:lnSpc>
                <a:spcPts val="2499"/>
              </a:lnSpc>
            </a:pP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-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смогут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выполнять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геопривязку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снимков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;</a:t>
            </a:r>
          </a:p>
          <a:p>
            <a:pPr>
              <a:lnSpc>
                <a:spcPts val="2499"/>
              </a:lnSpc>
            </a:pP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-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получат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навыки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дешифровки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снимков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поверхности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,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тематической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обработки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снимков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;</a:t>
            </a:r>
          </a:p>
          <a:p>
            <a:pPr>
              <a:lnSpc>
                <a:spcPts val="2499"/>
              </a:lnSpc>
            </a:pP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-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выполнят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статическую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и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аналитическую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обработку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больших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данных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;</a:t>
            </a:r>
          </a:p>
          <a:p>
            <a:pPr>
              <a:lnSpc>
                <a:spcPts val="2499"/>
              </a:lnSpc>
            </a:pP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-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освоят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основные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навыки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геопрогнозирования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.</a:t>
            </a:r>
          </a:p>
          <a:p>
            <a:pPr>
              <a:lnSpc>
                <a:spcPts val="2499"/>
              </a:lnSpc>
            </a:pPr>
            <a:endParaRPr lang="en-US" sz="1666" dirty="0">
              <a:solidFill>
                <a:srgbClr val="16214B"/>
              </a:solidFill>
              <a:latin typeface="Montserrat" panose="00000500000000000000" pitchFamily="2" charset="-52"/>
              <a:ea typeface="Arimo" panose="020B0604020202020204" charset="0"/>
              <a:cs typeface="Arimo" panose="020B0604020202020204" charset="0"/>
            </a:endParaRPr>
          </a:p>
          <a:p>
            <a:pPr>
              <a:lnSpc>
                <a:spcPts val="2499"/>
              </a:lnSpc>
            </a:pPr>
            <a:r>
              <a:rPr lang="en-US" sz="1666" b="1" dirty="0">
                <a:solidFill>
                  <a:srgbClr val="FF5757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А </a:t>
            </a:r>
            <a:r>
              <a:rPr lang="en-US" sz="1666" b="1" dirty="0" err="1">
                <a:solidFill>
                  <a:srgbClr val="FF5757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также</a:t>
            </a:r>
            <a:r>
              <a:rPr lang="en-US" sz="1666" b="1" dirty="0">
                <a:solidFill>
                  <a:srgbClr val="FF5757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b="1" dirty="0" err="1">
                <a:solidFill>
                  <a:srgbClr val="FF5757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прокачают</a:t>
            </a:r>
            <a:r>
              <a:rPr lang="en-US" sz="1666" b="1" dirty="0">
                <a:solidFill>
                  <a:srgbClr val="FF5757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b="1" dirty="0" err="1">
                <a:solidFill>
                  <a:srgbClr val="FF5757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SoftSkills</a:t>
            </a:r>
            <a:r>
              <a:rPr lang="en-US" sz="1666" b="1" dirty="0">
                <a:solidFill>
                  <a:srgbClr val="FF5757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:</a:t>
            </a:r>
          </a:p>
          <a:p>
            <a:pPr>
              <a:lnSpc>
                <a:spcPts val="2499"/>
              </a:lnSpc>
            </a:pP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-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коммуникативные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навыки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взаимодействия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с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административными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организациями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;</a:t>
            </a:r>
          </a:p>
          <a:p>
            <a:pPr>
              <a:lnSpc>
                <a:spcPts val="2499"/>
              </a:lnSpc>
            </a:pP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-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навыки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проектно-командной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работы</a:t>
            </a:r>
            <a:r>
              <a:rPr lang="en-US" sz="1666" dirty="0">
                <a:solidFill>
                  <a:srgbClr val="16214B"/>
                </a:solidFill>
                <a:latin typeface="Montserrat" panose="00000500000000000000" pitchFamily="2" charset="-52"/>
                <a:ea typeface="Arimo" panose="020B0604020202020204" charset="0"/>
                <a:cs typeface="Arimo" panose="020B0604020202020204" charset="0"/>
              </a:rPr>
              <a:t>.</a:t>
            </a:r>
          </a:p>
        </p:txBody>
      </p:sp>
      <p:sp>
        <p:nvSpPr>
          <p:cNvPr id="3" name="AutoShape 3"/>
          <p:cNvSpPr/>
          <p:nvPr/>
        </p:nvSpPr>
        <p:spPr>
          <a:xfrm>
            <a:off x="0" y="0"/>
            <a:ext cx="12192000" cy="1755435"/>
          </a:xfrm>
          <a:prstGeom prst="rect">
            <a:avLst/>
          </a:prstGeom>
          <a:solidFill>
            <a:srgbClr val="8C52FF"/>
          </a:solidFill>
        </p:spPr>
      </p:sp>
      <p:sp>
        <p:nvSpPr>
          <p:cNvPr id="4" name="TextBox 4"/>
          <p:cNvSpPr txBox="1"/>
          <p:nvPr/>
        </p:nvSpPr>
        <p:spPr>
          <a:xfrm>
            <a:off x="535509" y="592667"/>
            <a:ext cx="8541212" cy="7437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60"/>
              </a:lnSpc>
            </a:pPr>
            <a:r>
              <a:rPr lang="en-US" sz="4800">
                <a:solidFill>
                  <a:srgbClr val="FFFFFF"/>
                </a:solidFill>
                <a:latin typeface="Montserrat Semi-Bold"/>
              </a:rPr>
              <a:t>ДЕЖУРНЫЕ ПО ПЛАНЕТЕ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35509" y="2070417"/>
            <a:ext cx="3889360" cy="8463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21"/>
              </a:lnSpc>
            </a:pPr>
            <a:r>
              <a:rPr lang="en-US" sz="1851">
                <a:solidFill>
                  <a:srgbClr val="8C52FF"/>
                </a:solidFill>
                <a:latin typeface="Montserrat Semi-Bold Bold"/>
              </a:rPr>
              <a:t>ПО ИТОГАМ ОБУЧАЮЩИЕСЯ:</a:t>
            </a:r>
          </a:p>
          <a:p>
            <a:pPr>
              <a:lnSpc>
                <a:spcPts val="2221"/>
              </a:lnSpc>
            </a:pPr>
            <a:r>
              <a:rPr lang="en-US" sz="1851">
                <a:solidFill>
                  <a:srgbClr val="8C52FF"/>
                </a:solidFill>
                <a:latin typeface="Montserrat Semi-Bold"/>
              </a:rPr>
              <a:t> </a:t>
            </a:r>
          </a:p>
          <a:p>
            <a:pPr>
              <a:lnSpc>
                <a:spcPts val="2221"/>
              </a:lnSpc>
            </a:pPr>
            <a:endParaRPr lang="en-US" sz="1851">
              <a:solidFill>
                <a:srgbClr val="8C52FF"/>
              </a:solidFill>
              <a:latin typeface="Montserrat Semi-Bold"/>
            </a:endParaRPr>
          </a:p>
        </p:txBody>
      </p:sp>
      <p:sp>
        <p:nvSpPr>
          <p:cNvPr id="6" name="AutoShape 6"/>
          <p:cNvSpPr/>
          <p:nvPr/>
        </p:nvSpPr>
        <p:spPr>
          <a:xfrm>
            <a:off x="535509" y="2530169"/>
            <a:ext cx="3836734" cy="90641"/>
          </a:xfrm>
          <a:prstGeom prst="rect">
            <a:avLst/>
          </a:prstGeom>
          <a:solidFill>
            <a:srgbClr val="FF5757"/>
          </a:solidFill>
        </p:spPr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174015" y="196074"/>
            <a:ext cx="1518919" cy="151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89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0"/>
            <a:ext cx="12192000" cy="1755435"/>
          </a:xfrm>
          <a:prstGeom prst="rect">
            <a:avLst/>
          </a:prstGeom>
          <a:solidFill>
            <a:srgbClr val="8C52FF"/>
          </a:solidFill>
        </p:spPr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99634" y="1814701"/>
            <a:ext cx="7609918" cy="4950923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535509" y="448734"/>
            <a:ext cx="8541212" cy="7437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60"/>
              </a:lnSpc>
            </a:pPr>
            <a:r>
              <a:rPr lang="en-US" sz="4800">
                <a:solidFill>
                  <a:srgbClr val="FFFFFF"/>
                </a:solidFill>
                <a:latin typeface="Montserrat Semi-Bold"/>
              </a:rPr>
              <a:t>ДЕЖУРНЫЕ ПО ПЛАНЕТЕ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35509" y="1330286"/>
            <a:ext cx="4219560" cy="8463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21"/>
              </a:lnSpc>
            </a:pPr>
            <a:r>
              <a:rPr lang="en-US" sz="1851">
                <a:solidFill>
                  <a:srgbClr val="FFFFFF"/>
                </a:solidFill>
                <a:latin typeface="Montserrat Semi-Bold Bold"/>
              </a:rPr>
              <a:t>УЧЕБНО-ТЕМАТИЧЕСКИЙ ПЛАН</a:t>
            </a:r>
          </a:p>
          <a:p>
            <a:pPr>
              <a:lnSpc>
                <a:spcPts val="2221"/>
              </a:lnSpc>
            </a:pPr>
            <a:r>
              <a:rPr lang="en-US" sz="1851">
                <a:solidFill>
                  <a:srgbClr val="FFFFFF"/>
                </a:solidFill>
                <a:latin typeface="Montserrat Semi-Bold"/>
              </a:rPr>
              <a:t> </a:t>
            </a:r>
          </a:p>
          <a:p>
            <a:pPr>
              <a:lnSpc>
                <a:spcPts val="2221"/>
              </a:lnSpc>
            </a:pPr>
            <a:endParaRPr lang="en-US" sz="1851">
              <a:solidFill>
                <a:srgbClr val="FFFFFF"/>
              </a:solidFill>
              <a:latin typeface="Montserrat Semi-Bold"/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809551" y="58786"/>
            <a:ext cx="1696649" cy="169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30" y="702733"/>
            <a:ext cx="11658804" cy="53366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04000" y="1198604"/>
            <a:ext cx="292419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Директор – Титаренко Елена Станиславовна</a:t>
            </a:r>
          </a:p>
          <a:p>
            <a:r>
              <a:rPr lang="ru-RU" sz="1100" dirty="0" smtClean="0">
                <a:solidFill>
                  <a:schemeClr val="bg1"/>
                </a:solidFill>
              </a:rPr>
              <a:t>8 (3462) 76-28-00 (доб. 2931)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Titarenko_es@surgu.ru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1" y="846037"/>
            <a:ext cx="2024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https</a:t>
            </a:r>
            <a:r>
              <a:rPr lang="en-US" sz="1200" dirty="0" smtClean="0">
                <a:solidFill>
                  <a:schemeClr val="bg1"/>
                </a:solidFill>
              </a:rPr>
              <a:t>://</a:t>
            </a:r>
            <a:r>
              <a:rPr lang="ru-RU" sz="1200" dirty="0" err="1" smtClean="0">
                <a:solidFill>
                  <a:schemeClr val="bg1"/>
                </a:solidFill>
              </a:rPr>
              <a:t>Модельныйцентр.рф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065000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{C36A3EE7-D3F2-5744-AB90-00F227409C39}tf10001123</Template>
  <TotalTime>6473</TotalTime>
  <Words>311</Words>
  <Application>Microsoft Office PowerPoint</Application>
  <PresentationFormat>Широкоэкранный</PresentationFormat>
  <Paragraphs>73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Arimo</vt:lpstr>
      <vt:lpstr>Arimo Bold</vt:lpstr>
      <vt:lpstr>Corbel</vt:lpstr>
      <vt:lpstr>Gill Sans MT</vt:lpstr>
      <vt:lpstr>Montserrat</vt:lpstr>
      <vt:lpstr>Montserrat Semi-Bold</vt:lpstr>
      <vt:lpstr>Montserrat Semi-Bold Bold</vt:lpstr>
      <vt:lpstr>Wingdings</vt:lpstr>
      <vt:lpstr>Wingdings 2</vt:lpstr>
      <vt:lpstr>Дивиденд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competition of engineering projects</dc:title>
  <dc:creator>Андрей Сакаро</dc:creator>
  <cp:lastModifiedBy>Титаренко Елена Станиславовна</cp:lastModifiedBy>
  <cp:revision>38</cp:revision>
  <cp:lastPrinted>2019-10-17T06:14:50Z</cp:lastPrinted>
  <dcterms:created xsi:type="dcterms:W3CDTF">2019-10-16T12:20:22Z</dcterms:created>
  <dcterms:modified xsi:type="dcterms:W3CDTF">2021-03-19T07:21:45Z</dcterms:modified>
</cp:coreProperties>
</file>