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89" r:id="rId2"/>
    <p:sldId id="295" r:id="rId3"/>
    <p:sldId id="296" r:id="rId4"/>
    <p:sldId id="297" r:id="rId5"/>
    <p:sldId id="298" r:id="rId6"/>
    <p:sldId id="30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465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10"/>
    <p:restoredTop sz="96886"/>
  </p:normalViewPr>
  <p:slideViewPr>
    <p:cSldViewPr snapToGrid="0" snapToObjects="1">
      <p:cViewPr varScale="1">
        <p:scale>
          <a:sx n="51" d="100"/>
          <a:sy n="51" d="100"/>
        </p:scale>
        <p:origin x="66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5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14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3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8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5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5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5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99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8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7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05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4846998" y="0"/>
            <a:ext cx="7345002" cy="6858000"/>
          </a:xfrm>
          <a:prstGeom prst="rect">
            <a:avLst/>
          </a:prstGeom>
          <a:solidFill>
            <a:srgbClr val="FDCF60"/>
          </a:solidFill>
        </p:spPr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9290" y="119290"/>
            <a:ext cx="1133020" cy="1133020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11796" y="0"/>
            <a:ext cx="1321883" cy="125231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3348383"/>
            <a:ext cx="4846997" cy="3509617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4846998" y="533400"/>
            <a:ext cx="7220429" cy="61042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768"/>
              </a:lnSpc>
            </a:pPr>
            <a:r>
              <a:rPr lang="en-US" sz="4534" dirty="0">
                <a:solidFill>
                  <a:srgbClr val="0C45A6"/>
                </a:solidFill>
                <a:latin typeface="Montserrat Semi-Bold Bold"/>
              </a:rPr>
              <a:t>ЗНАЧИМЫЕ</a:t>
            </a:r>
          </a:p>
          <a:p>
            <a:pPr algn="ctr">
              <a:lnSpc>
                <a:spcPts val="6768"/>
              </a:lnSpc>
            </a:pPr>
            <a:r>
              <a:rPr lang="en-US" sz="4534" dirty="0">
                <a:solidFill>
                  <a:srgbClr val="0C45A6"/>
                </a:solidFill>
                <a:latin typeface="Arimo Bold"/>
              </a:rPr>
              <a:t>РЕГИОНАЛЬНЫЕ</a:t>
            </a:r>
          </a:p>
          <a:p>
            <a:pPr algn="ctr">
              <a:lnSpc>
                <a:spcPts val="6768"/>
              </a:lnSpc>
            </a:pPr>
            <a:r>
              <a:rPr lang="en-US" sz="4534" dirty="0">
                <a:solidFill>
                  <a:srgbClr val="0C45A6"/>
                </a:solidFill>
                <a:latin typeface="Arimo Bold"/>
              </a:rPr>
              <a:t>ПРОГРАММЫ </a:t>
            </a:r>
          </a:p>
          <a:p>
            <a:pPr algn="ctr">
              <a:lnSpc>
                <a:spcPts val="6768"/>
              </a:lnSpc>
            </a:pPr>
            <a:r>
              <a:rPr lang="en-US" sz="4534" dirty="0">
                <a:solidFill>
                  <a:srgbClr val="0C45A6"/>
                </a:solidFill>
                <a:latin typeface="Arimo Bold"/>
              </a:rPr>
              <a:t>ДОПОЛНИТЕЛЬНОГО</a:t>
            </a:r>
            <a:r>
              <a:rPr lang="en-US" sz="4534" dirty="0">
                <a:solidFill>
                  <a:srgbClr val="0C45A6"/>
                </a:solidFill>
                <a:latin typeface="Montserrat Semi-Bold Bold"/>
              </a:rPr>
              <a:t> ОБРАЗОВАНИЯ </a:t>
            </a:r>
          </a:p>
          <a:p>
            <a:pPr algn="ctr">
              <a:lnSpc>
                <a:spcPts val="6768"/>
              </a:lnSpc>
            </a:pPr>
            <a:r>
              <a:rPr lang="en-US" sz="4534" dirty="0">
                <a:solidFill>
                  <a:srgbClr val="0C45A6"/>
                </a:solidFill>
                <a:latin typeface="Montserrat Semi-Bold Bold"/>
              </a:rPr>
              <a:t>ДЕТЕЙ</a:t>
            </a:r>
            <a:endParaRPr lang="ru-RU" sz="4534" dirty="0">
              <a:solidFill>
                <a:srgbClr val="0C45A6"/>
              </a:solidFill>
              <a:latin typeface="Montserrat Semi-Bold Bold"/>
            </a:endParaRPr>
          </a:p>
          <a:p>
            <a:pPr algn="ctr">
              <a:lnSpc>
                <a:spcPts val="6768"/>
              </a:lnSpc>
            </a:pPr>
            <a:r>
              <a:rPr lang="ru-RU" sz="4534" dirty="0">
                <a:solidFill>
                  <a:srgbClr val="0C45A6"/>
                </a:solidFill>
                <a:latin typeface="Montserrat Semi-Bold Bold"/>
              </a:rPr>
              <a:t>СУРГУ</a:t>
            </a:r>
            <a:endParaRPr lang="en-US" sz="4534" dirty="0">
              <a:solidFill>
                <a:srgbClr val="0C45A6"/>
              </a:solidFill>
              <a:latin typeface="Montserrat Semi-Bold Bold"/>
            </a:endParaRPr>
          </a:p>
        </p:txBody>
      </p:sp>
    </p:spTree>
    <p:extLst>
      <p:ext uri="{BB962C8B-B14F-4D97-AF65-F5344CB8AC3E}">
        <p14:creationId xmlns:p14="http://schemas.microsoft.com/office/powerpoint/2010/main" val="394085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535509" y="3044803"/>
            <a:ext cx="3330560" cy="78683"/>
          </a:xfrm>
          <a:prstGeom prst="rect">
            <a:avLst/>
          </a:prstGeom>
          <a:solidFill>
            <a:srgbClr val="FDCF60"/>
          </a:solidFill>
        </p:spPr>
      </p:sp>
      <p:sp>
        <p:nvSpPr>
          <p:cNvPr id="3" name="TextBox 3"/>
          <p:cNvSpPr txBox="1"/>
          <p:nvPr/>
        </p:nvSpPr>
        <p:spPr>
          <a:xfrm>
            <a:off x="535509" y="3604683"/>
            <a:ext cx="10963955" cy="29367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499"/>
              </a:lnSpc>
            </a:pP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Биолюминисценция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-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один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из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уник</a:t>
            </a:r>
            <a:r>
              <a:rPr lang="en-US" sz="1666" dirty="0" err="1">
                <a:solidFill>
                  <a:srgbClr val="16214B"/>
                </a:solidFill>
                <a:latin typeface="Arimo"/>
              </a:rPr>
              <a:t>альных</a:t>
            </a:r>
            <a:r>
              <a:rPr lang="en-US" sz="1666" dirty="0">
                <a:solidFill>
                  <a:srgbClr val="16214B"/>
                </a:solidFill>
                <a:latin typeface="Arimo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Arimo"/>
              </a:rPr>
              <a:t>инструментов</a:t>
            </a:r>
            <a:r>
              <a:rPr lang="en-US" sz="1666" dirty="0">
                <a:solidFill>
                  <a:srgbClr val="16214B"/>
                </a:solidFill>
                <a:latin typeface="Arimo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Arimo"/>
              </a:rPr>
              <a:t>для</a:t>
            </a:r>
            <a:r>
              <a:rPr lang="en-US" sz="1666" dirty="0">
                <a:solidFill>
                  <a:srgbClr val="16214B"/>
                </a:solidFill>
                <a:latin typeface="Arimo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Arimo"/>
              </a:rPr>
              <a:t>из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учения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биохимии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,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микробиологии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,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молекулярной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биологии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и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биотехнологии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.</a:t>
            </a:r>
          </a:p>
          <a:p>
            <a:pPr>
              <a:lnSpc>
                <a:spcPts val="2499"/>
              </a:lnSpc>
            </a:pPr>
            <a:endParaRPr lang="en-US" sz="1666" dirty="0">
              <a:solidFill>
                <a:srgbClr val="16214B"/>
              </a:solidFill>
              <a:latin typeface="Montserrat"/>
            </a:endParaRPr>
          </a:p>
          <a:p>
            <a:pPr>
              <a:lnSpc>
                <a:spcPts val="2499"/>
              </a:lnSpc>
            </a:pP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Знакомство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с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волшебным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миром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светящихся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организмов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,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работа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в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лабораториях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,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нестандартные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занятия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, а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также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навыки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научных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био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- и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экологических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исследований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станут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лучшей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мотивацией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и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надежной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базой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для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последующего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обучения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.</a:t>
            </a:r>
          </a:p>
          <a:p>
            <a:pPr>
              <a:lnSpc>
                <a:spcPts val="2899"/>
              </a:lnSpc>
            </a:pPr>
            <a:endParaRPr lang="en-US" sz="1666" dirty="0">
              <a:solidFill>
                <a:srgbClr val="16214B"/>
              </a:solidFill>
              <a:latin typeface="Montserrat"/>
            </a:endParaRPr>
          </a:p>
          <a:p>
            <a:pPr>
              <a:lnSpc>
                <a:spcPts val="2499"/>
              </a:lnSpc>
            </a:pP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Углубленное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изучение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биотехнологий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будущего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,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исследующей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биологические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объекты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при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помощи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законов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современной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физики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 и </a:t>
            </a:r>
            <a:r>
              <a:rPr lang="en-US" sz="1666" dirty="0" err="1">
                <a:solidFill>
                  <a:srgbClr val="16214B"/>
                </a:solidFill>
                <a:latin typeface="Montserrat"/>
              </a:rPr>
              <a:t>химии</a:t>
            </a:r>
            <a:r>
              <a:rPr lang="en-US" sz="1666" dirty="0">
                <a:solidFill>
                  <a:srgbClr val="16214B"/>
                </a:solidFill>
                <a:latin typeface="Montserrat"/>
              </a:rPr>
              <a:t>.</a:t>
            </a:r>
          </a:p>
        </p:txBody>
      </p:sp>
      <p:sp>
        <p:nvSpPr>
          <p:cNvPr id="4" name="AutoShape 4"/>
          <p:cNvSpPr/>
          <p:nvPr/>
        </p:nvSpPr>
        <p:spPr>
          <a:xfrm>
            <a:off x="0" y="0"/>
            <a:ext cx="12192000" cy="2085635"/>
          </a:xfrm>
          <a:prstGeom prst="rect">
            <a:avLst/>
          </a:prstGeom>
          <a:solidFill>
            <a:srgbClr val="03989E"/>
          </a:solidFill>
        </p:spPr>
      </p:sp>
      <p:sp>
        <p:nvSpPr>
          <p:cNvPr id="5" name="AutoShape 5"/>
          <p:cNvSpPr/>
          <p:nvPr/>
        </p:nvSpPr>
        <p:spPr>
          <a:xfrm>
            <a:off x="4695946" y="3044803"/>
            <a:ext cx="2904721" cy="68623"/>
          </a:xfrm>
          <a:prstGeom prst="rect">
            <a:avLst/>
          </a:prstGeom>
          <a:solidFill>
            <a:srgbClr val="FDCF60"/>
          </a:solidFill>
        </p:spPr>
      </p:sp>
      <p:sp>
        <p:nvSpPr>
          <p:cNvPr id="6" name="AutoShape 6"/>
          <p:cNvSpPr/>
          <p:nvPr/>
        </p:nvSpPr>
        <p:spPr>
          <a:xfrm>
            <a:off x="8404582" y="3044803"/>
            <a:ext cx="2904721" cy="68623"/>
          </a:xfrm>
          <a:prstGeom prst="rect">
            <a:avLst/>
          </a:prstGeom>
          <a:solidFill>
            <a:srgbClr val="FDCF60"/>
          </a:solidFill>
        </p:spPr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457864" y="117099"/>
            <a:ext cx="1851437" cy="1851437"/>
          </a:xfrm>
          <a:prstGeom prst="rect">
            <a:avLst/>
          </a:prstGeom>
        </p:spPr>
      </p:pic>
      <p:sp>
        <p:nvSpPr>
          <p:cNvPr id="8" name="TextBox 8"/>
          <p:cNvSpPr txBox="1"/>
          <p:nvPr/>
        </p:nvSpPr>
        <p:spPr>
          <a:xfrm>
            <a:off x="685800" y="679951"/>
            <a:ext cx="7990879" cy="7437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60"/>
              </a:lnSpc>
            </a:pPr>
            <a:r>
              <a:rPr lang="en-US" sz="4800" dirty="0">
                <a:solidFill>
                  <a:srgbClr val="FFFFFF"/>
                </a:solidFill>
                <a:latin typeface="Montserrat Semi-Bold"/>
              </a:rPr>
              <a:t>БИОЛЮМИНЕСЦЕНЦИЯ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35509" y="2305852"/>
            <a:ext cx="3330560" cy="11285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21"/>
              </a:lnSpc>
            </a:pPr>
            <a:r>
              <a:rPr lang="en-US" sz="1851">
                <a:solidFill>
                  <a:srgbClr val="03989E"/>
                </a:solidFill>
                <a:latin typeface="Montserrat Semi-Bold Bold"/>
              </a:rPr>
              <a:t>ЕСТЕСТВЕННО-НАУЧНОЕ</a:t>
            </a:r>
          </a:p>
          <a:p>
            <a:pPr>
              <a:lnSpc>
                <a:spcPts val="2221"/>
              </a:lnSpc>
            </a:pPr>
            <a:r>
              <a:rPr lang="en-US" sz="1851">
                <a:solidFill>
                  <a:srgbClr val="03989E"/>
                </a:solidFill>
                <a:latin typeface="Montserrat Semi-Bold Bold"/>
              </a:rPr>
              <a:t>НАПРАВЛЕННОСТЬ</a:t>
            </a:r>
          </a:p>
          <a:p>
            <a:pPr>
              <a:lnSpc>
                <a:spcPts val="2221"/>
              </a:lnSpc>
            </a:pPr>
            <a:r>
              <a:rPr lang="en-US" sz="1851">
                <a:solidFill>
                  <a:srgbClr val="03989E"/>
                </a:solidFill>
                <a:latin typeface="Montserrat Semi-Bold"/>
              </a:rPr>
              <a:t> </a:t>
            </a:r>
          </a:p>
          <a:p>
            <a:pPr>
              <a:lnSpc>
                <a:spcPts val="2221"/>
              </a:lnSpc>
            </a:pPr>
            <a:endParaRPr lang="en-US" sz="1851">
              <a:solidFill>
                <a:srgbClr val="03989E"/>
              </a:solidFill>
              <a:latin typeface="Montserrat Semi-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695945" y="1921637"/>
            <a:ext cx="2905879" cy="8463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21"/>
              </a:lnSpc>
              <a:spcBef>
                <a:spcPct val="0"/>
              </a:spcBef>
            </a:pPr>
            <a:r>
              <a:rPr lang="en-US" sz="1851" dirty="0">
                <a:solidFill>
                  <a:srgbClr val="03989E"/>
                </a:solidFill>
                <a:latin typeface="Montserrat Semi-Bold"/>
              </a:rPr>
              <a:t>    </a:t>
            </a:r>
          </a:p>
          <a:p>
            <a:pPr algn="ctr">
              <a:lnSpc>
                <a:spcPts val="2221"/>
              </a:lnSpc>
              <a:spcBef>
                <a:spcPct val="0"/>
              </a:spcBef>
            </a:pPr>
            <a:r>
              <a:rPr lang="en-US" sz="1851" dirty="0">
                <a:solidFill>
                  <a:srgbClr val="03989E"/>
                </a:solidFill>
                <a:latin typeface="Montserrat Semi-Bold"/>
              </a:rPr>
              <a:t>ЦЕЛЕВАЯ АУДИТОРИЯ</a:t>
            </a:r>
          </a:p>
          <a:p>
            <a:pPr algn="ctr">
              <a:lnSpc>
                <a:spcPts val="2221"/>
              </a:lnSpc>
              <a:spcBef>
                <a:spcPct val="0"/>
              </a:spcBef>
            </a:pPr>
            <a:r>
              <a:rPr lang="en-US" sz="1851" dirty="0">
                <a:solidFill>
                  <a:srgbClr val="03989E"/>
                </a:solidFill>
                <a:latin typeface="Montserrat Semi-Bold"/>
              </a:rPr>
              <a:t>8-11 КЛАСС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819156" y="2026653"/>
            <a:ext cx="1923170" cy="8463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21"/>
              </a:lnSpc>
              <a:spcBef>
                <a:spcPct val="0"/>
              </a:spcBef>
            </a:pPr>
            <a:r>
              <a:rPr lang="en-US" sz="1851">
                <a:solidFill>
                  <a:srgbClr val="03989E"/>
                </a:solidFill>
                <a:latin typeface="Montserrat Semi-Bold"/>
              </a:rPr>
              <a:t>    </a:t>
            </a:r>
          </a:p>
          <a:p>
            <a:pPr algn="ctr">
              <a:lnSpc>
                <a:spcPts val="2221"/>
              </a:lnSpc>
              <a:spcBef>
                <a:spcPct val="0"/>
              </a:spcBef>
            </a:pPr>
            <a:r>
              <a:rPr lang="en-US" sz="1851">
                <a:solidFill>
                  <a:srgbClr val="03989E"/>
                </a:solidFill>
                <a:latin typeface="Montserrat Semi-Bold"/>
              </a:rPr>
              <a:t>  </a:t>
            </a:r>
          </a:p>
          <a:p>
            <a:pPr algn="ctr">
              <a:lnSpc>
                <a:spcPts val="2221"/>
              </a:lnSpc>
              <a:spcBef>
                <a:spcPct val="0"/>
              </a:spcBef>
            </a:pPr>
            <a:r>
              <a:rPr lang="en-US" sz="1851">
                <a:solidFill>
                  <a:srgbClr val="03989E"/>
                </a:solidFill>
                <a:latin typeface="Montserrat Semi-Bold"/>
              </a:rPr>
              <a:t>  КУРС 72 ЧАСА</a:t>
            </a:r>
          </a:p>
        </p:txBody>
      </p:sp>
    </p:spTree>
    <p:extLst>
      <p:ext uri="{BB962C8B-B14F-4D97-AF65-F5344CB8AC3E}">
        <p14:creationId xmlns:p14="http://schemas.microsoft.com/office/powerpoint/2010/main" val="419400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/>
          <p:nvPr/>
        </p:nvSpPr>
        <p:spPr>
          <a:xfrm>
            <a:off x="0" y="0"/>
            <a:ext cx="12192000" cy="2085635"/>
          </a:xfrm>
          <a:prstGeom prst="rect">
            <a:avLst/>
          </a:prstGeom>
          <a:solidFill>
            <a:srgbClr val="03989E"/>
          </a:solidFill>
        </p:spPr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457864" y="117099"/>
            <a:ext cx="1851437" cy="1851437"/>
          </a:xfrm>
          <a:prstGeom prst="rect">
            <a:avLst/>
          </a:prstGeom>
        </p:spPr>
      </p:pic>
      <p:sp>
        <p:nvSpPr>
          <p:cNvPr id="8" name="TextBox 8"/>
          <p:cNvSpPr txBox="1"/>
          <p:nvPr/>
        </p:nvSpPr>
        <p:spPr>
          <a:xfrm>
            <a:off x="685800" y="679951"/>
            <a:ext cx="7990879" cy="17749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60"/>
              </a:lnSpc>
            </a:pPr>
            <a:r>
              <a:rPr lang="en-US" sz="4800" dirty="0">
                <a:solidFill>
                  <a:srgbClr val="FFFFFF"/>
                </a:solidFill>
                <a:latin typeface="Montserrat Semi-Bold"/>
              </a:rPr>
              <a:t>БИОЛЮМИНЕСЦЕНЦИЯ</a:t>
            </a:r>
            <a:endParaRPr lang="ru-RU" sz="4800" dirty="0">
              <a:solidFill>
                <a:srgbClr val="FFFFFF"/>
              </a:solidFill>
              <a:latin typeface="Montserrat Semi-Bold"/>
            </a:endParaRPr>
          </a:p>
          <a:p>
            <a:r>
              <a:rPr lang="ru-RU" sz="1867" dirty="0">
                <a:solidFill>
                  <a:srgbClr val="FFFFFF"/>
                </a:solidFill>
                <a:latin typeface="Montserrat Semi-Bold"/>
              </a:rPr>
              <a:t>Обновление содержания программ</a:t>
            </a:r>
          </a:p>
          <a:p>
            <a:pPr>
              <a:lnSpc>
                <a:spcPts val="5760"/>
              </a:lnSpc>
            </a:pPr>
            <a:endParaRPr lang="en-US" sz="4800" dirty="0">
              <a:solidFill>
                <a:srgbClr val="FFFFFF"/>
              </a:solidFill>
              <a:latin typeface="Montserrat Semi-Bold"/>
            </a:endParaRPr>
          </a:p>
        </p:txBody>
      </p:sp>
      <p:sp>
        <p:nvSpPr>
          <p:cNvPr id="12" name="TextBox 3"/>
          <p:cNvSpPr txBox="1"/>
          <p:nvPr/>
        </p:nvSpPr>
        <p:spPr>
          <a:xfrm>
            <a:off x="7467600" y="2437697"/>
            <a:ext cx="4263794" cy="45126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algn="ctr"/>
            <a:r>
              <a:rPr lang="ru-RU" sz="1333" b="1" dirty="0">
                <a:latin typeface="Montserrat" panose="00000500000000000000" pitchFamily="2" charset="-52"/>
              </a:rPr>
              <a:t>РЕФЛЕКСИЯ</a:t>
            </a:r>
          </a:p>
          <a:p>
            <a:pPr lvl="0"/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Практические / лабораторные работы</a:t>
            </a: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lvl="0" algn="ctr"/>
            <a:r>
              <a:rPr lang="ru-RU" sz="1333" b="1" dirty="0">
                <a:latin typeface="Montserrat" panose="00000500000000000000" pitchFamily="2" charset="-52"/>
              </a:rPr>
              <a:t>ВОЗМОЖНОСТЬ УЧАСТИЯ В </a:t>
            </a:r>
          </a:p>
          <a:p>
            <a:pPr lvl="0" algn="ctr"/>
            <a:r>
              <a:rPr lang="ru-RU" sz="1333" b="1" dirty="0">
                <a:latin typeface="Montserrat" panose="00000500000000000000" pitchFamily="2" charset="-52"/>
              </a:rPr>
              <a:t>ОЛИМПИАДАХ / КОНКУРСАХ :</a:t>
            </a:r>
          </a:p>
          <a:p>
            <a:pPr lvl="0" algn="ctr"/>
            <a:endParaRPr lang="ru-RU" sz="1333" b="1" dirty="0">
              <a:latin typeface="Montserrat" panose="00000500000000000000" pitchFamily="2" charset="-52"/>
            </a:endParaRPr>
          </a:p>
          <a:p>
            <a:pPr marL="228611" indent="-228611" algn="just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Региональных</a:t>
            </a:r>
          </a:p>
          <a:p>
            <a:pPr marL="228611" indent="-228611" algn="just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Всероссийских</a:t>
            </a:r>
          </a:p>
          <a:p>
            <a:pPr marL="228611" indent="-228611" algn="just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Международных</a:t>
            </a:r>
          </a:p>
          <a:p>
            <a:pPr marL="228611" indent="-228611" algn="just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 algn="just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 algn="just">
              <a:buFont typeface="Wingdings" panose="05000000000000000000" pitchFamily="2" charset="2"/>
              <a:buChar char="ü"/>
            </a:pPr>
            <a:endParaRPr lang="ru-RU" sz="1333" b="1" dirty="0">
              <a:latin typeface="Montserrat" panose="00000500000000000000" pitchFamily="2" charset="-52"/>
            </a:endParaRPr>
          </a:p>
          <a:p>
            <a:pPr lvl="0" algn="ctr"/>
            <a:endParaRPr lang="ru-RU" sz="1333" b="1" dirty="0">
              <a:latin typeface="Montserrat" panose="00000500000000000000" pitchFamily="2" charset="-52"/>
            </a:endParaRPr>
          </a:p>
          <a:p>
            <a:pPr lvl="0" algn="ctr"/>
            <a:endParaRPr lang="ru-RU" sz="1333" b="1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lvl="0"/>
            <a:endParaRPr lang="ru-RU" sz="1333" dirty="0"/>
          </a:p>
        </p:txBody>
      </p:sp>
      <p:sp>
        <p:nvSpPr>
          <p:cNvPr id="13" name="TextBox 3"/>
          <p:cNvSpPr txBox="1"/>
          <p:nvPr/>
        </p:nvSpPr>
        <p:spPr>
          <a:xfrm>
            <a:off x="558800" y="2450663"/>
            <a:ext cx="5791200" cy="32819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28611" indent="-228611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Развитие научного мышления</a:t>
            </a: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Развитие познавательной деятельности</a:t>
            </a: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Способствовать развитию общей и мелкой моторики</a:t>
            </a: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Развитие поисковой деятельности</a:t>
            </a: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Содействовать в воспитании инициативности, самостоятельности, уверенности, последовательности</a:t>
            </a:r>
          </a:p>
          <a:p>
            <a:pPr lvl="0"/>
            <a:r>
              <a:rPr lang="ru-RU" sz="1333" dirty="0">
                <a:latin typeface="Montserrat" panose="00000500000000000000" pitchFamily="2" charset="-52"/>
              </a:rPr>
              <a:t>     и внимательности.</a:t>
            </a: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Оказывать содействие в преодолении трудностей</a:t>
            </a:r>
          </a:p>
          <a:p>
            <a:pPr marL="228611" indent="-228611">
              <a:buFont typeface="Wingdings" panose="05000000000000000000" pitchFamily="2" charset="2"/>
              <a:buChar char="ü"/>
            </a:pPr>
            <a:endParaRPr lang="ru-RU" sz="1333" dirty="0">
              <a:latin typeface="Montserrat" panose="00000500000000000000" pitchFamily="2" charset="-52"/>
            </a:endParaRPr>
          </a:p>
          <a:p>
            <a:pPr marL="228611" indent="-228611">
              <a:buFont typeface="Wingdings" panose="05000000000000000000" pitchFamily="2" charset="2"/>
              <a:buChar char="ü"/>
            </a:pPr>
            <a:r>
              <a:rPr lang="ru-RU" sz="1333" dirty="0">
                <a:latin typeface="Montserrat" panose="00000500000000000000" pitchFamily="2" charset="-52"/>
              </a:rPr>
              <a:t>Содействовать формированию умения взаимодействовать в групповой работе</a:t>
            </a:r>
          </a:p>
        </p:txBody>
      </p:sp>
    </p:spTree>
    <p:extLst>
      <p:ext uri="{BB962C8B-B14F-4D97-AF65-F5344CB8AC3E}">
        <p14:creationId xmlns:p14="http://schemas.microsoft.com/office/powerpoint/2010/main" val="92098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5509" y="3171143"/>
            <a:ext cx="10963955" cy="33342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99"/>
              </a:lnSpc>
            </a:pP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- </a:t>
            </a:r>
            <a:r>
              <a:rPr lang="en-US" sz="1600" dirty="0" err="1">
                <a:solidFill>
                  <a:srgbClr val="16214B"/>
                </a:solidFill>
                <a:latin typeface="Montserrat" panose="00000500000000000000" pitchFamily="2" charset="-52"/>
              </a:rPr>
              <a:t>научатся</a:t>
            </a:r>
            <a:r>
              <a:rPr lang="en-US" sz="1600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600" dirty="0" err="1">
                <a:solidFill>
                  <a:srgbClr val="16214B"/>
                </a:solidFill>
                <a:latin typeface="Montserrat" panose="00000500000000000000" pitchFamily="2" charset="-52"/>
              </a:rPr>
              <a:t>работать</a:t>
            </a:r>
            <a:r>
              <a:rPr lang="en-US" sz="1600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с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люминометром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и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использовать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реагент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Энзилюм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;</a:t>
            </a:r>
          </a:p>
          <a:p>
            <a:pPr>
              <a:lnSpc>
                <a:spcPts val="2599"/>
              </a:lnSpc>
            </a:pP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-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проведут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тестирование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загрязнения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почвы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;</a:t>
            </a:r>
          </a:p>
          <a:p>
            <a:pPr>
              <a:lnSpc>
                <a:spcPts val="2599"/>
              </a:lnSpc>
            </a:pP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-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оценят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загрязнение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лиственного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покрова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деревьев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;</a:t>
            </a:r>
          </a:p>
          <a:p>
            <a:pPr>
              <a:lnSpc>
                <a:spcPts val="2599"/>
              </a:lnSpc>
            </a:pP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-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оценят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смываемость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моющих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средств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с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поверхности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посуды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;</a:t>
            </a:r>
          </a:p>
          <a:p>
            <a:pPr>
              <a:lnSpc>
                <a:spcPts val="2599"/>
              </a:lnSpc>
            </a:pP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-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проанализируют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чистоту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поверхности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фруктов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и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овощей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;</a:t>
            </a:r>
          </a:p>
          <a:p>
            <a:pPr>
              <a:lnSpc>
                <a:spcPts val="2599"/>
              </a:lnSpc>
            </a:pP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-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исследуют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влияние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газированных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напитков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на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ферменты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светящихся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бактерий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;</a:t>
            </a:r>
          </a:p>
          <a:p>
            <a:pPr>
              <a:lnSpc>
                <a:spcPts val="2599"/>
              </a:lnSpc>
            </a:pP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-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докажут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вред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курения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и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употребления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алкоголя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с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помощью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биолюминесцентного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метода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;</a:t>
            </a:r>
          </a:p>
          <a:p>
            <a:pPr>
              <a:lnSpc>
                <a:spcPts val="2599"/>
              </a:lnSpc>
            </a:pP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-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проверят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эффективность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фотосинтеза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различных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растений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;</a:t>
            </a:r>
          </a:p>
          <a:p>
            <a:pPr>
              <a:lnSpc>
                <a:spcPts val="2599"/>
              </a:lnSpc>
            </a:pP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-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построят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карту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загрязнения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снежного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покрова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;</a:t>
            </a:r>
          </a:p>
          <a:p>
            <a:pPr>
              <a:lnSpc>
                <a:spcPts val="2600"/>
              </a:lnSpc>
            </a:pP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- </a:t>
            </a:r>
            <a:r>
              <a:rPr lang="en-US" sz="1999" dirty="0" err="1">
                <a:solidFill>
                  <a:srgbClr val="16214B"/>
                </a:solidFill>
                <a:latin typeface="Montserrat" panose="00000500000000000000" pitchFamily="2" charset="-52"/>
              </a:rPr>
              <a:t>см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огут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проводить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любые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исследования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о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наличии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токсических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 </a:t>
            </a:r>
            <a:r>
              <a:rPr lang="en-US" sz="1733" dirty="0" err="1">
                <a:solidFill>
                  <a:srgbClr val="16214B"/>
                </a:solidFill>
                <a:latin typeface="Montserrat" panose="00000500000000000000" pitchFamily="2" charset="-52"/>
              </a:rPr>
              <a:t>веществ</a:t>
            </a:r>
            <a:r>
              <a:rPr lang="en-US" sz="1733" dirty="0">
                <a:solidFill>
                  <a:srgbClr val="16214B"/>
                </a:solidFill>
                <a:latin typeface="Montserrat" panose="00000500000000000000" pitchFamily="2" charset="-52"/>
              </a:rPr>
              <a:t>.</a:t>
            </a:r>
          </a:p>
        </p:txBody>
      </p:sp>
      <p:sp>
        <p:nvSpPr>
          <p:cNvPr id="3" name="AutoShape 3"/>
          <p:cNvSpPr/>
          <p:nvPr/>
        </p:nvSpPr>
        <p:spPr>
          <a:xfrm>
            <a:off x="0" y="0"/>
            <a:ext cx="12192000" cy="2085635"/>
          </a:xfrm>
          <a:prstGeom prst="rect">
            <a:avLst/>
          </a:prstGeom>
          <a:solidFill>
            <a:srgbClr val="03989E"/>
          </a:solidFill>
        </p:spPr>
      </p:sp>
      <p:sp>
        <p:nvSpPr>
          <p:cNvPr id="4" name="TextBox 4"/>
          <p:cNvSpPr txBox="1"/>
          <p:nvPr/>
        </p:nvSpPr>
        <p:spPr>
          <a:xfrm>
            <a:off x="535509" y="685800"/>
            <a:ext cx="7999345" cy="7437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60"/>
              </a:lnSpc>
            </a:pPr>
            <a:r>
              <a:rPr lang="en-US" sz="4800">
                <a:solidFill>
                  <a:srgbClr val="FFFFFF"/>
                </a:solidFill>
                <a:latin typeface="Montserrat Semi-Bold"/>
              </a:rPr>
              <a:t>БИОЛЮМИНЕСЦЕНЦИЯ</a:t>
            </a:r>
          </a:p>
        </p:txBody>
      </p:sp>
      <p:sp>
        <p:nvSpPr>
          <p:cNvPr id="5" name="AutoShape 5"/>
          <p:cNvSpPr/>
          <p:nvPr/>
        </p:nvSpPr>
        <p:spPr>
          <a:xfrm>
            <a:off x="535509" y="2753449"/>
            <a:ext cx="3820010" cy="90246"/>
          </a:xfrm>
          <a:prstGeom prst="rect">
            <a:avLst/>
          </a:prstGeom>
          <a:solidFill>
            <a:srgbClr val="FDCF60"/>
          </a:solidFill>
        </p:spPr>
      </p:sp>
      <p:sp>
        <p:nvSpPr>
          <p:cNvPr id="6" name="TextBox 6"/>
          <p:cNvSpPr txBox="1"/>
          <p:nvPr/>
        </p:nvSpPr>
        <p:spPr>
          <a:xfrm>
            <a:off x="535509" y="2328300"/>
            <a:ext cx="4261893" cy="8463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21"/>
              </a:lnSpc>
            </a:pPr>
            <a:r>
              <a:rPr lang="en-US" sz="1867" dirty="0">
                <a:solidFill>
                  <a:srgbClr val="03989E"/>
                </a:solidFill>
                <a:latin typeface="Montserrat Semi-Bold Bold"/>
              </a:rPr>
              <a:t>ПО </a:t>
            </a:r>
            <a:r>
              <a:rPr lang="en-US" sz="2400" dirty="0" err="1">
                <a:solidFill>
                  <a:srgbClr val="03989E"/>
                </a:solidFill>
                <a:latin typeface="Arimo Bold"/>
              </a:rPr>
              <a:t>и</a:t>
            </a:r>
            <a:r>
              <a:rPr lang="en-US" sz="1867" dirty="0" err="1">
                <a:solidFill>
                  <a:srgbClr val="03989E"/>
                </a:solidFill>
                <a:latin typeface="Montserrat Semi-Bold Bold"/>
              </a:rPr>
              <a:t>ТОГАМ</a:t>
            </a:r>
            <a:r>
              <a:rPr lang="en-US" sz="1867" dirty="0">
                <a:solidFill>
                  <a:srgbClr val="03989E"/>
                </a:solidFill>
                <a:latin typeface="Montserrat Semi-Bold Bold"/>
              </a:rPr>
              <a:t> ОБУЧАЮЩИЕСЯ:</a:t>
            </a:r>
          </a:p>
          <a:p>
            <a:pPr>
              <a:lnSpc>
                <a:spcPts val="2221"/>
              </a:lnSpc>
            </a:pPr>
            <a:r>
              <a:rPr lang="en-US" sz="1851" dirty="0">
                <a:solidFill>
                  <a:srgbClr val="03989E"/>
                </a:solidFill>
                <a:latin typeface="Montserrat Semi-Bold"/>
              </a:rPr>
              <a:t> </a:t>
            </a:r>
          </a:p>
          <a:p>
            <a:pPr>
              <a:lnSpc>
                <a:spcPts val="2221"/>
              </a:lnSpc>
            </a:pPr>
            <a:endParaRPr lang="en-US" sz="1851" dirty="0">
              <a:solidFill>
                <a:srgbClr val="03989E"/>
              </a:solidFill>
              <a:latin typeface="Montserrat Semi-Bold"/>
            </a:endParaRP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457864" y="117099"/>
            <a:ext cx="1851437" cy="185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2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0"/>
            <a:ext cx="12192000" cy="2085635"/>
          </a:xfrm>
          <a:prstGeom prst="rect">
            <a:avLst/>
          </a:prstGeom>
          <a:solidFill>
            <a:srgbClr val="03989E"/>
          </a:solidFill>
        </p:spPr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96130" y="2085635"/>
            <a:ext cx="8617938" cy="4624259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535509" y="685800"/>
            <a:ext cx="7999345" cy="7437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60"/>
              </a:lnSpc>
            </a:pPr>
            <a:r>
              <a:rPr lang="en-US" sz="4800">
                <a:solidFill>
                  <a:srgbClr val="FFFFFF"/>
                </a:solidFill>
                <a:latin typeface="Montserrat Semi-Bold"/>
              </a:rPr>
              <a:t>БИОЛЮМИНЕСЦЕНЦИЯ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35509" y="1525019"/>
            <a:ext cx="4261893" cy="8463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21"/>
              </a:lnSpc>
            </a:pPr>
            <a:r>
              <a:rPr lang="en-US" sz="1851">
                <a:solidFill>
                  <a:srgbClr val="FDCF60"/>
                </a:solidFill>
                <a:latin typeface="Montserrat Semi-Bold Bold"/>
              </a:rPr>
              <a:t>УЧЕБНО-ТЕМАТИЧЕСКИЙ ПЛАН</a:t>
            </a:r>
          </a:p>
          <a:p>
            <a:pPr>
              <a:lnSpc>
                <a:spcPts val="2221"/>
              </a:lnSpc>
            </a:pPr>
            <a:r>
              <a:rPr lang="en-US" sz="1851">
                <a:solidFill>
                  <a:srgbClr val="FDCF60"/>
                </a:solidFill>
                <a:latin typeface="Montserrat Semi-Bold"/>
              </a:rPr>
              <a:t> </a:t>
            </a:r>
          </a:p>
          <a:p>
            <a:pPr>
              <a:lnSpc>
                <a:spcPts val="2221"/>
              </a:lnSpc>
            </a:pPr>
            <a:endParaRPr lang="en-US" sz="1851">
              <a:solidFill>
                <a:srgbClr val="FDCF60"/>
              </a:solidFill>
              <a:latin typeface="Montserrat Semi-Bold"/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544331" y="163483"/>
            <a:ext cx="1961869" cy="196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112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330" y="702733"/>
            <a:ext cx="11658804" cy="53366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04000" y="1198604"/>
            <a:ext cx="292419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Директор – Титаренко Елена Станиславовна</a:t>
            </a:r>
          </a:p>
          <a:p>
            <a:r>
              <a:rPr lang="ru-RU" sz="1100" dirty="0" smtClean="0">
                <a:solidFill>
                  <a:schemeClr val="bg1"/>
                </a:solidFill>
              </a:rPr>
              <a:t>8 (3462) 76-28-00 (доб. 2931)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Titarenko_es@surgu.ru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1" y="846037"/>
            <a:ext cx="2024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https</a:t>
            </a:r>
            <a:r>
              <a:rPr lang="en-US" sz="1200" dirty="0" smtClean="0">
                <a:solidFill>
                  <a:schemeClr val="bg1"/>
                </a:solidFill>
              </a:rPr>
              <a:t>://</a:t>
            </a:r>
            <a:r>
              <a:rPr lang="ru-RU" sz="1200" dirty="0" err="1" smtClean="0">
                <a:solidFill>
                  <a:schemeClr val="bg1"/>
                </a:solidFill>
              </a:rPr>
              <a:t>Модельныйцентр.рф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065000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{C36A3EE7-D3F2-5744-AB90-00F227409C39}tf10001123</Template>
  <TotalTime>6476</TotalTime>
  <Words>262</Words>
  <Application>Microsoft Office PowerPoint</Application>
  <PresentationFormat>Широкоэкранный</PresentationFormat>
  <Paragraphs>77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Arimo</vt:lpstr>
      <vt:lpstr>Arimo Bold</vt:lpstr>
      <vt:lpstr>Corbel</vt:lpstr>
      <vt:lpstr>Gill Sans MT</vt:lpstr>
      <vt:lpstr>Montserrat</vt:lpstr>
      <vt:lpstr>Montserrat Semi-Bold</vt:lpstr>
      <vt:lpstr>Montserrat Semi-Bold Bold</vt:lpstr>
      <vt:lpstr>Wingdings</vt:lpstr>
      <vt:lpstr>Wingdings 2</vt:lpstr>
      <vt:lpstr>Дивиденд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competition of engineering projects</dc:title>
  <dc:creator>Андрей Сакаро</dc:creator>
  <cp:lastModifiedBy>Пицакова Элона Викторовна</cp:lastModifiedBy>
  <cp:revision>38</cp:revision>
  <cp:lastPrinted>2019-10-17T06:14:50Z</cp:lastPrinted>
  <dcterms:created xsi:type="dcterms:W3CDTF">2019-10-16T12:20:22Z</dcterms:created>
  <dcterms:modified xsi:type="dcterms:W3CDTF">2021-04-06T04:42:14Z</dcterms:modified>
</cp:coreProperties>
</file>